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Override1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33" r:id="rId1"/>
  </p:sldMasterIdLst>
  <p:sldIdLst>
    <p:sldId id="256" r:id="rId2"/>
    <p:sldId id="285" r:id="rId3"/>
    <p:sldId id="257" r:id="rId4"/>
    <p:sldId id="292" r:id="rId5"/>
    <p:sldId id="286" r:id="rId6"/>
    <p:sldId id="293" r:id="rId7"/>
    <p:sldId id="294" r:id="rId8"/>
    <p:sldId id="269" r:id="rId9"/>
    <p:sldId id="288" r:id="rId10"/>
    <p:sldId id="287" r:id="rId11"/>
    <p:sldId id="265" r:id="rId12"/>
    <p:sldId id="291" r:id="rId13"/>
    <p:sldId id="295" r:id="rId14"/>
    <p:sldId id="270" r:id="rId1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128" d="100"/>
          <a:sy n="128" d="100"/>
        </p:scale>
        <p:origin x="472" y="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17779" y="802298"/>
            <a:ext cx="8637073" cy="2541431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17780" y="3531204"/>
            <a:ext cx="8637072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21-Feb-19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16500" y="329307"/>
            <a:ext cx="4973915" cy="30920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7664" y="798973"/>
            <a:ext cx="811019" cy="503578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417780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476529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21-Feb-19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304212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1756130"/>
            <a:ext cx="8643154" cy="1887950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3806195"/>
            <a:ext cx="8630446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21-Feb-19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54239" y="3804985"/>
            <a:ext cx="863044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786334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9217" y="804889"/>
            <a:ext cx="9605635" cy="105930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7331" y="2010878"/>
            <a:ext cx="4645152" cy="3448595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3771" y="2017343"/>
            <a:ext cx="4645152" cy="344152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smtClean="0"/>
              <a:t>21-Feb-19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35" name="Straight Connector 3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869474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191" y="804163"/>
            <a:ext cx="9607661" cy="105631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191" y="2019549"/>
            <a:ext cx="4645152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7191" y="2824269"/>
            <a:ext cx="4645152" cy="264445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2362" y="2023003"/>
            <a:ext cx="46451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12362" y="2821491"/>
            <a:ext cx="4645152" cy="263737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21-Feb-19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29" name="Straight Connector 28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553009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21-Feb-19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25" name="Straight Connector 2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737969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21-Feb-19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56673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671" y="798973"/>
            <a:ext cx="3273099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3714" y="798974"/>
            <a:ext cx="6012470" cy="4658826"/>
          </a:xfrm>
        </p:spPr>
        <p:txBody>
          <a:bodyPr anchor="ctr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4671" y="3205491"/>
            <a:ext cx="3275013" cy="2248181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smtClean="0"/>
              <a:t>21-Feb-19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8280" y="3205491"/>
            <a:ext cx="3269490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82352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 bwMode="black"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 bwMode="blackWhite"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206" y="1129513"/>
            <a:ext cx="5532328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0329" y="3145992"/>
            <a:ext cx="5524404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47382" y="5469856"/>
            <a:ext cx="5527351" cy="320123"/>
          </a:xfrm>
        </p:spPr>
        <p:txBody>
          <a:bodyPr/>
          <a:lstStyle>
            <a:lvl1pPr algn="l">
              <a:defRPr/>
            </a:lvl1pPr>
          </a:lstStyle>
          <a:p>
            <a:fld id="{B61BEF0D-F0BB-DE4B-95CE-6DB70DBA9567}" type="datetimeFigureOut">
              <a:rPr lang="en-US" smtClean="0"/>
              <a:pPr/>
              <a:t>21-Feb-19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47382" y="318640"/>
            <a:ext cx="5541004" cy="32093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7382" y="3143605"/>
            <a:ext cx="552735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907657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smtClean="0"/>
              <a:t>21-Feb-19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26" name="Straight Connector 25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463951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39111" y="798973"/>
            <a:ext cx="1615742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4672" y="798973"/>
            <a:ext cx="7828830" cy="4659889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21-Feb-19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9439111" y="798973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20825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1579" y="2015732"/>
            <a:ext cx="9603275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21-Feb-19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648774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4" r:id="rId1"/>
    <p:sldLayoutId id="2147483735" r:id="rId2"/>
    <p:sldLayoutId id="2147483736" r:id="rId3"/>
    <p:sldLayoutId id="2147483737" r:id="rId4"/>
    <p:sldLayoutId id="2147483738" r:id="rId5"/>
    <p:sldLayoutId id="2147483739" r:id="rId6"/>
    <p:sldLayoutId id="2147483740" r:id="rId7"/>
    <p:sldLayoutId id="2147483741" r:id="rId8"/>
    <p:sldLayoutId id="2147483742" r:id="rId9"/>
    <p:sldLayoutId id="2147483743" r:id="rId10"/>
    <p:sldLayoutId id="2147483744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linkedin.com/in/asishpadhy" TargetMode="Externa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blog.kloud.com.au/author/asishpadhykloud/" TargetMode="External"/><Relationship Id="rId5" Type="http://schemas.openxmlformats.org/officeDocument/2006/relationships/hyperlink" Target="https://twitter.com/asishpadhy" TargetMode="External"/><Relationship Id="rId4" Type="http://schemas.openxmlformats.org/officeDocument/2006/relationships/hyperlink" Target="https://asishpadhy.com/" TargetMode="Externa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7" Type="http://schemas.openxmlformats.org/officeDocument/2006/relationships/image" Target="../media/image13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emf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asishpadhy.com/2019/01/14/use-azure-ad-apps-to-connect-with-office-365-and-cloud-services-securely/" TargetMode="External"/><Relationship Id="rId2" Type="http://schemas.openxmlformats.org/officeDocument/2006/relationships/hyperlink" Target="https://asishpadhy.com/2018/05/04/set-up-a-microsoft-graph-app-for-office-365-and-sharepoint-online-management-to-use-in-azure-functions-flow-net-solutions-and-much-more/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asishpadhy.com/2019/02/01/building-an-automated-solution-to-pull-office-365-audit-logs/" TargetMode="Externa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hyperlink" Target="https://docs.microsoft.com/en-us/microsoftteams/platform/get-started/get-started-app-studio" TargetMode="External"/><Relationship Id="rId3" Type="http://schemas.openxmlformats.org/officeDocument/2006/relationships/hyperlink" Target="https://github.com/Microsoft/botbuilder-tools" TargetMode="External"/><Relationship Id="rId7" Type="http://schemas.openxmlformats.org/officeDocument/2006/relationships/hyperlink" Target="https://azure.microsoft.com/en-au/services/cognitive-services/text-analytics/" TargetMode="External"/><Relationship Id="rId2" Type="http://schemas.openxmlformats.org/officeDocument/2006/relationships/hyperlink" Target="https://docs.microsoft.com/en-us/azure/bot-service/?view=azure-bot-service-4.0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npmjs.com/package/msbot" TargetMode="External"/><Relationship Id="rId5" Type="http://schemas.openxmlformats.org/officeDocument/2006/relationships/hyperlink" Target="https://docs.microsoft.com/en-us/cli/azure/bot?view=azure-cli-latest" TargetMode="External"/><Relationship Id="rId4" Type="http://schemas.openxmlformats.org/officeDocument/2006/relationships/hyperlink" Target="https://www.npmjs.com/package/generator-botbuilder" TargetMode="External"/><Relationship Id="rId9" Type="http://schemas.openxmlformats.org/officeDocument/2006/relationships/hyperlink" Target="https://www.luis.ai/" TargetMode="Externa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4000"/>
                <a:satMod val="80000"/>
                <a:lumMod val="106000"/>
              </a:schemeClr>
            </a:gs>
            <a:gs pos="100000">
              <a:schemeClr val="bg1">
                <a:shade val="8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4" name="Rectangle 7">
            <a:extLst>
              <a:ext uri="{FF2B5EF4-FFF2-40B4-BE49-F238E27FC236}">
                <a16:creationId xmlns:a16="http://schemas.microsoft.com/office/drawing/2014/main" id="{B5F9E98A-4FF4-43D6-9C48-6DF0E7F2D2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ectangle 9">
            <a:extLst>
              <a:ext uri="{FF2B5EF4-FFF2-40B4-BE49-F238E27FC236}">
                <a16:creationId xmlns:a16="http://schemas.microsoft.com/office/drawing/2014/main" id="{D207A636-DC99-4588-80C4-9E069B97C3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616D155-2E8D-4B58-9395-7DC7707B085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60933" y="960241"/>
            <a:ext cx="6849699" cy="4203872"/>
          </a:xfrm>
        </p:spPr>
        <p:txBody>
          <a:bodyPr anchor="ctr">
            <a:normAutofit/>
          </a:bodyPr>
          <a:lstStyle/>
          <a:p>
            <a:pPr algn="r"/>
            <a:r>
              <a:rPr lang="en-US" sz="5000" dirty="0"/>
              <a:t>Bots, AI and Microsoft Teams – the Future Reimagined!!</a:t>
            </a:r>
            <a:endParaRPr lang="en-AU" sz="50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2C56B7E-1ABC-4C3E-B2EB-A560F3541F2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453071" y="964028"/>
            <a:ext cx="2770873" cy="4196299"/>
          </a:xfrm>
        </p:spPr>
        <p:txBody>
          <a:bodyPr anchor="ctr">
            <a:normAutofit/>
          </a:bodyPr>
          <a:lstStyle/>
          <a:p>
            <a:r>
              <a:rPr lang="en-AU"/>
              <a:t>Asish Padhy</a:t>
            </a:r>
          </a:p>
        </p:txBody>
      </p:sp>
      <p:cxnSp>
        <p:nvCxnSpPr>
          <p:cNvPr id="38" name="Straight Connector 11">
            <a:extLst>
              <a:ext uri="{FF2B5EF4-FFF2-40B4-BE49-F238E27FC236}">
                <a16:creationId xmlns:a16="http://schemas.microsoft.com/office/drawing/2014/main" id="{0F2BAA51-3181-4303-929A-FCD9C33F89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127685" y="1328764"/>
            <a:ext cx="0" cy="3466826"/>
          </a:xfrm>
          <a:prstGeom prst="line">
            <a:avLst/>
          </a:prstGeom>
          <a:ln w="317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0" name="Picture 13">
            <a:extLst>
              <a:ext uri="{FF2B5EF4-FFF2-40B4-BE49-F238E27FC236}">
                <a16:creationId xmlns:a16="http://schemas.microsoft.com/office/drawing/2014/main" id="{D4ED6A5F-3B06-48C5-850F-8045C4DF69A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cxnSp>
        <p:nvCxnSpPr>
          <p:cNvPr id="42" name="Straight Connector 15">
            <a:extLst>
              <a:ext uri="{FF2B5EF4-FFF2-40B4-BE49-F238E27FC236}">
                <a16:creationId xmlns:a16="http://schemas.microsoft.com/office/drawing/2014/main" id="{C9A60B9D-8DAC-4DA9-88DE-9911621A2B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2683527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719111-D1D1-40D9-828B-55FD31A23B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</p:spPr>
        <p:txBody>
          <a:bodyPr>
            <a:normAutofit/>
          </a:bodyPr>
          <a:lstStyle/>
          <a:p>
            <a:r>
              <a:rPr lang="en-AU" dirty="0"/>
              <a:t>About me</a:t>
            </a:r>
          </a:p>
        </p:txBody>
      </p:sp>
      <p:grpSp>
        <p:nvGrpSpPr>
          <p:cNvPr id="44" name="Group 40">
            <a:extLst>
              <a:ext uri="{FF2B5EF4-FFF2-40B4-BE49-F238E27FC236}">
                <a16:creationId xmlns:a16="http://schemas.microsoft.com/office/drawing/2014/main" id="{3FA5FB63-6046-40A3-9D22-A0D38BCB17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459130" y="2012810"/>
            <a:ext cx="3108945" cy="3453535"/>
            <a:chOff x="7807230" y="2012810"/>
            <a:chExt cx="3251252" cy="3459865"/>
          </a:xfrm>
        </p:grpSpPr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E1D92983-F5AE-4888-85DD-88883133B10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807230" y="2012810"/>
              <a:ext cx="3251252" cy="3459865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1905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Rectangle 42">
              <a:extLst>
                <a:ext uri="{FF2B5EF4-FFF2-40B4-BE49-F238E27FC236}">
                  <a16:creationId xmlns:a16="http://schemas.microsoft.com/office/drawing/2014/main" id="{7A709844-C463-41DD-899B-E2335FD65A8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807231" y="2026142"/>
              <a:ext cx="3251250" cy="3440203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762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w="38100" h="38100"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5" name="Picture 4">
            <a:extLst>
              <a:ext uri="{FF2B5EF4-FFF2-40B4-BE49-F238E27FC236}">
                <a16:creationId xmlns:a16="http://schemas.microsoft.com/office/drawing/2014/main" id="{DF061708-23A4-4267-9DBA-AF8C09F7C65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77" r="8774" b="-3"/>
          <a:stretch/>
        </p:blipFill>
        <p:spPr>
          <a:xfrm>
            <a:off x="1629882" y="2174242"/>
            <a:ext cx="2762372" cy="3124351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902872-0FF0-4A2C-8B2E-D3BF6C4EA6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51839" y="2015734"/>
            <a:ext cx="6003015" cy="3450613"/>
          </a:xfrm>
        </p:spPr>
        <p:txBody>
          <a:bodyPr>
            <a:noAutofit/>
          </a:bodyPr>
          <a:lstStyle/>
          <a:p>
            <a:pPr marL="0" indent="0">
              <a:lnSpc>
                <a:spcPct val="110000"/>
              </a:lnSpc>
              <a:buNone/>
            </a:pPr>
            <a:r>
              <a:rPr lang="en-AU" sz="1600" dirty="0">
                <a:ln w="0"/>
              </a:rPr>
              <a:t>SharePoint, Office 365 and Azure Solutions Consultant at Kloud Solutions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en-AU" sz="1600" dirty="0">
                <a:ln w="0"/>
              </a:rPr>
              <a:t>12 years of experience working on SharePoint and MS Technologies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en-AU" sz="1600" dirty="0">
                <a:ln w="0"/>
              </a:rPr>
              <a:t>I am a Consultant, Architect, Project Lead and always a Developer.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en-AU" sz="1600" dirty="0">
                <a:ln w="0"/>
              </a:rPr>
              <a:t>Microsoft Certified Professional in SharePoint</a:t>
            </a:r>
          </a:p>
          <a:p>
            <a:pPr>
              <a:lnSpc>
                <a:spcPct val="110000"/>
              </a:lnSpc>
            </a:pPr>
            <a:endParaRPr lang="en-AU" sz="1600" dirty="0">
              <a:ln w="0"/>
              <a:hlinkClick r:id="rId3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>
              <a:lnSpc>
                <a:spcPct val="110000"/>
              </a:lnSpc>
            </a:pPr>
            <a:r>
              <a:rPr lang="en-AU" sz="1600" dirty="0">
                <a:ln w="0"/>
                <a:solidFill>
                  <a:srgbClr val="0070C0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https://asishpadhy.com</a:t>
            </a:r>
            <a:r>
              <a:rPr lang="en-AU" sz="1600" dirty="0">
                <a:ln w="0"/>
                <a:solidFill>
                  <a:srgbClr val="0070C0"/>
                </a:solidFill>
              </a:rPr>
              <a:t>	</a:t>
            </a:r>
          </a:p>
          <a:p>
            <a:pPr>
              <a:lnSpc>
                <a:spcPct val="110000"/>
              </a:lnSpc>
            </a:pPr>
            <a:r>
              <a:rPr lang="en-AU" sz="1600" dirty="0">
                <a:ln w="0"/>
                <a:solidFill>
                  <a:srgbClr val="0070C0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https://twitter.com/asishpadhy</a:t>
            </a:r>
            <a:r>
              <a:rPr lang="en-AU" sz="1600" dirty="0">
                <a:ln w="0"/>
                <a:solidFill>
                  <a:srgbClr val="0070C0"/>
                </a:solidFill>
              </a:rPr>
              <a:t> - @</a:t>
            </a:r>
            <a:r>
              <a:rPr lang="en-AU" sz="1600" dirty="0" err="1">
                <a:ln w="0"/>
                <a:solidFill>
                  <a:srgbClr val="0070C0"/>
                </a:solidFill>
              </a:rPr>
              <a:t>asishpadhy</a:t>
            </a:r>
            <a:endParaRPr lang="en-AU" sz="1600" dirty="0">
              <a:ln w="0"/>
              <a:solidFill>
                <a:srgbClr val="0070C0"/>
              </a:solidFill>
            </a:endParaRPr>
          </a:p>
          <a:p>
            <a:pPr>
              <a:lnSpc>
                <a:spcPct val="110000"/>
              </a:lnSpc>
            </a:pPr>
            <a:r>
              <a:rPr lang="en-AU" sz="1600" dirty="0">
                <a:ln w="0"/>
                <a:solidFill>
                  <a:srgbClr val="0070C0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https://www.linkedin.com/in/asishpadhy</a:t>
            </a:r>
            <a:endParaRPr lang="en-AU" sz="1600" dirty="0">
              <a:ln w="0"/>
              <a:solidFill>
                <a:srgbClr val="0070C0"/>
              </a:solidFill>
            </a:endParaRPr>
          </a:p>
          <a:p>
            <a:pPr>
              <a:lnSpc>
                <a:spcPct val="110000"/>
              </a:lnSpc>
            </a:pPr>
            <a:r>
              <a:rPr lang="en-AU" sz="1600" dirty="0">
                <a:ln w="0"/>
                <a:solidFill>
                  <a:srgbClr val="0070C0"/>
                </a:solidFill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https://blog.kloud.com.au/author/asishpadhykloud/</a:t>
            </a:r>
            <a:endParaRPr lang="en-AU" sz="1600" dirty="0">
              <a:ln w="0"/>
              <a:solidFill>
                <a:srgbClr val="0070C0"/>
              </a:solidFill>
            </a:endParaRPr>
          </a:p>
          <a:p>
            <a:pPr>
              <a:lnSpc>
                <a:spcPct val="110000"/>
              </a:lnSpc>
            </a:pPr>
            <a:endParaRPr lang="en-AU" sz="1600" dirty="0"/>
          </a:p>
          <a:p>
            <a:pPr>
              <a:lnSpc>
                <a:spcPct val="110000"/>
              </a:lnSpc>
            </a:pPr>
            <a:endParaRPr lang="en-AU" sz="1600" dirty="0"/>
          </a:p>
          <a:p>
            <a:pPr marL="0" indent="0">
              <a:lnSpc>
                <a:spcPct val="110000"/>
              </a:lnSpc>
              <a:buNone/>
            </a:pPr>
            <a:endParaRPr lang="en-AU" sz="1600" dirty="0"/>
          </a:p>
        </p:txBody>
      </p:sp>
    </p:spTree>
    <p:extLst>
      <p:ext uri="{BB962C8B-B14F-4D97-AF65-F5344CB8AC3E}">
        <p14:creationId xmlns:p14="http://schemas.microsoft.com/office/powerpoint/2010/main" val="14747855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29C51009-A09A-4689-8E6C-F8FC99E6A8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7221468-5570-4753-B41F-F6D500285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4476" y="1600199"/>
            <a:ext cx="3539266" cy="4297680"/>
          </a:xfrm>
        </p:spPr>
        <p:txBody>
          <a:bodyPr anchor="ctr">
            <a:normAutofit/>
          </a:bodyPr>
          <a:lstStyle/>
          <a:p>
            <a:r>
              <a:rPr lang="en-AU" dirty="0"/>
              <a:t>Agenda</a:t>
            </a:r>
            <a:endParaRPr lang="en-AU" i="1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9EC65442-F244-409C-BF44-C5D6472E81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4296" y="2148839"/>
            <a:ext cx="0" cy="3200400"/>
          </a:xfrm>
          <a:prstGeom prst="line">
            <a:avLst/>
          </a:prstGeom>
          <a:ln w="317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9510BF-BE46-4D29-B0DD-F2F23A87B2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24851" y="1336212"/>
            <a:ext cx="6422661" cy="4825653"/>
          </a:xfrm>
        </p:spPr>
        <p:txBody>
          <a:bodyPr anchor="ctr">
            <a:noAutofit/>
          </a:bodyPr>
          <a:lstStyle/>
          <a:p>
            <a:pPr>
              <a:lnSpc>
                <a:spcPct val="110000"/>
              </a:lnSpc>
            </a:pPr>
            <a:r>
              <a:rPr lang="en-AU" sz="2800" dirty="0"/>
              <a:t>Introduction</a:t>
            </a:r>
          </a:p>
          <a:p>
            <a:pPr>
              <a:lnSpc>
                <a:spcPct val="110000"/>
              </a:lnSpc>
            </a:pPr>
            <a:r>
              <a:rPr lang="en-US" sz="2800" dirty="0"/>
              <a:t>Teams, Bots and AI (Language) Architecture and Design</a:t>
            </a:r>
            <a:endParaRPr lang="en-AU" sz="2800" dirty="0"/>
          </a:p>
          <a:p>
            <a:pPr>
              <a:lnSpc>
                <a:spcPct val="110000"/>
              </a:lnSpc>
            </a:pPr>
            <a:r>
              <a:rPr lang="en-AU" sz="2800" dirty="0"/>
              <a:t>Demo – Let’s Build</a:t>
            </a:r>
          </a:p>
          <a:p>
            <a:pPr>
              <a:lnSpc>
                <a:spcPct val="110000"/>
              </a:lnSpc>
            </a:pPr>
            <a:r>
              <a:rPr lang="en-US" sz="2800" dirty="0"/>
              <a:t>Development Tips</a:t>
            </a:r>
            <a:endParaRPr lang="en-AU" sz="2800" dirty="0"/>
          </a:p>
          <a:p>
            <a:pPr>
              <a:lnSpc>
                <a:spcPct val="110000"/>
              </a:lnSpc>
            </a:pPr>
            <a:r>
              <a:rPr lang="en-AU" sz="2800" dirty="0"/>
              <a:t>Final thoughts</a:t>
            </a:r>
          </a:p>
        </p:txBody>
      </p:sp>
    </p:spTree>
    <p:extLst>
      <p:ext uri="{BB962C8B-B14F-4D97-AF65-F5344CB8AC3E}">
        <p14:creationId xmlns:p14="http://schemas.microsoft.com/office/powerpoint/2010/main" val="31083410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523CE1-AD7E-4295-AE5F-CCCF173CC9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Introduction</a:t>
            </a:r>
            <a:endParaRPr lang="en-AU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ABDD3E8-D55B-4C22-BFC3-7B01B350B36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Office 365 – Collaboration and Services Platform </a:t>
            </a:r>
          </a:p>
          <a:p>
            <a:pPr marL="0" indent="0">
              <a:buNone/>
            </a:pPr>
            <a:r>
              <a:rPr lang="en-US" dirty="0"/>
              <a:t>Microsoft Teams – Chat based workspace. Desktop based wrapper for Office 365 Services</a:t>
            </a:r>
          </a:p>
          <a:p>
            <a:pPr marL="0" indent="0">
              <a:buNone/>
            </a:pPr>
            <a:r>
              <a:rPr lang="en-US" dirty="0"/>
              <a:t>Bots – Conversational and Chat based automated programs</a:t>
            </a:r>
          </a:p>
          <a:p>
            <a:pPr marL="0" indent="0">
              <a:buNone/>
            </a:pPr>
            <a:r>
              <a:rPr lang="en-US" dirty="0"/>
              <a:t>AI Platform – Prebuilt and extensible Intelligence Services</a:t>
            </a:r>
          </a:p>
          <a:p>
            <a:pPr marL="0" indent="0">
              <a:buNone/>
            </a:pPr>
            <a:r>
              <a:rPr lang="en-US" dirty="0"/>
              <a:t>Azure – Cloud based hosting services (PaaS and IaaS)</a:t>
            </a:r>
          </a:p>
          <a:p>
            <a:pPr marL="0" indent="0">
              <a:buNone/>
            </a:pP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6259766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F63C748C-967B-4A7B-A90F-3EDD0F485A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3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C0143637-4934-44E4-B909-BAF1E7B279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2"/>
            <a:ext cx="4062127" cy="685800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78C1E1F-717B-437C-90E0-146975FB6C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5400000">
            <a:off x="278296" y="1240076"/>
            <a:ext cx="3409121" cy="4584527"/>
          </a:xfrm>
        </p:spPr>
        <p:txBody>
          <a:bodyPr vert="vert270" lIns="91440" tIns="45720" rIns="91440" bIns="45720" rtlCol="0" anchor="ctr">
            <a:normAutofit/>
          </a:bodyPr>
          <a:lstStyle/>
          <a:p>
            <a:pPr algn="ctr"/>
            <a:r>
              <a:rPr lang="en-US" b="0" i="0" kern="1200" cap="all" dirty="0">
                <a:solidFill>
                  <a:srgbClr val="FFFFFF"/>
                </a:solidFill>
                <a:effectLst/>
                <a:latin typeface="+mj-lt"/>
                <a:ea typeface="+mj-ea"/>
                <a:cs typeface="+mj-cs"/>
              </a:rPr>
              <a:t>Teams, Bots And AI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AC4658-211D-4145-A9D9-76477915A4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38300" y="1049317"/>
            <a:ext cx="6443011" cy="5385350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n-US" dirty="0"/>
              <a:t>Business Case</a:t>
            </a:r>
          </a:p>
          <a:p>
            <a:r>
              <a:rPr lang="en-US" dirty="0"/>
              <a:t>Teams acts as a Shared Collaboration tool that brings most of Office 365 tooling together</a:t>
            </a:r>
          </a:p>
          <a:p>
            <a:r>
              <a:rPr lang="en-US" dirty="0"/>
              <a:t>Bots and AI are becoming increasing common and could use for day-to-day mundane tasks</a:t>
            </a:r>
          </a:p>
          <a:p>
            <a:r>
              <a:rPr lang="en-US" dirty="0"/>
              <a:t>Adding AI Intelligence to Teams and Bots will increase productivity for end users by allowing better collaboration opportunities such as, </a:t>
            </a:r>
          </a:p>
          <a:p>
            <a:pPr lvl="1"/>
            <a:r>
              <a:rPr lang="en-US" dirty="0"/>
              <a:t>Decreasing data processing and retrieval overheads</a:t>
            </a:r>
          </a:p>
          <a:p>
            <a:pPr lvl="1"/>
            <a:r>
              <a:rPr lang="en-US" dirty="0"/>
              <a:t>Removing false positives from information (with appropriate training)</a:t>
            </a:r>
          </a:p>
          <a:p>
            <a:pPr lvl="1"/>
            <a:r>
              <a:rPr lang="en-US" dirty="0"/>
              <a:t>Extensibility into Advanced AI toolsets without minimal hosting requirements</a:t>
            </a:r>
          </a:p>
          <a:p>
            <a:pPr marL="0" indent="0">
              <a:buNone/>
            </a:pPr>
            <a:endParaRPr lang="en-US" dirty="0"/>
          </a:p>
          <a:p>
            <a:pPr marL="0"/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54679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F63C748C-967B-4A7B-A90F-3EDD0F485A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3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0143637-4934-44E4-B909-BAF1E7B279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2"/>
            <a:ext cx="4062127" cy="685800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8342276-3B97-4113-864A-6F7A50F95D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9683" y="1240076"/>
            <a:ext cx="2727813" cy="4584527"/>
          </a:xfrm>
        </p:spPr>
        <p:txBody>
          <a:bodyPr anchor="ctr">
            <a:normAutofit/>
          </a:bodyPr>
          <a:lstStyle/>
          <a:p>
            <a:pPr algn="ctr"/>
            <a:r>
              <a:rPr lang="en-US" dirty="0">
                <a:solidFill>
                  <a:srgbClr val="FFFFFF"/>
                </a:solidFill>
              </a:rPr>
              <a:t>Bots</a:t>
            </a:r>
            <a:endParaRPr lang="en-AU" dirty="0">
              <a:solidFill>
                <a:srgbClr val="FFFFFF"/>
              </a:solidFill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095CB108-D367-4906-BF57-1FD8386081E2}"/>
              </a:ext>
            </a:extLst>
          </p:cNvPr>
          <p:cNvGrpSpPr/>
          <p:nvPr/>
        </p:nvGrpSpPr>
        <p:grpSpPr>
          <a:xfrm>
            <a:off x="7017026" y="1106976"/>
            <a:ext cx="1580811" cy="1562963"/>
            <a:chOff x="7540487" y="2478950"/>
            <a:chExt cx="1580811" cy="1562963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48A7BCAF-34C5-455F-BDDF-7AECDFD415EB}"/>
                </a:ext>
              </a:extLst>
            </p:cNvPr>
            <p:cNvSpPr/>
            <p:nvPr/>
          </p:nvSpPr>
          <p:spPr>
            <a:xfrm>
              <a:off x="7540487" y="2597426"/>
              <a:ext cx="1437861" cy="1444487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Bot</a:t>
              </a:r>
              <a:endParaRPr lang="en-AU" dirty="0"/>
            </a:p>
          </p:txBody>
        </p:sp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BF4766C6-FB09-4721-90E6-4B611B7E71E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8341008" y="2478950"/>
              <a:ext cx="780290" cy="780290"/>
            </a:xfrm>
            <a:prstGeom prst="rect">
              <a:avLst/>
            </a:prstGeom>
          </p:spPr>
        </p:pic>
      </p:grpSp>
      <p:sp>
        <p:nvSpPr>
          <p:cNvPr id="4" name="Rectangle 3">
            <a:extLst>
              <a:ext uri="{FF2B5EF4-FFF2-40B4-BE49-F238E27FC236}">
                <a16:creationId xmlns:a16="http://schemas.microsoft.com/office/drawing/2014/main" id="{34B9613E-C146-433D-A428-8D6F01CDD7BB}"/>
              </a:ext>
            </a:extLst>
          </p:cNvPr>
          <p:cNvSpPr/>
          <p:nvPr/>
        </p:nvSpPr>
        <p:spPr>
          <a:xfrm>
            <a:off x="4500915" y="4179405"/>
            <a:ext cx="1401417" cy="1152939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Chat Connector</a:t>
            </a:r>
            <a:endParaRPr lang="en-AU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04303FA-25EB-4638-AB4C-4A91646E8BD4}"/>
              </a:ext>
            </a:extLst>
          </p:cNvPr>
          <p:cNvSpPr/>
          <p:nvPr/>
        </p:nvSpPr>
        <p:spPr>
          <a:xfrm>
            <a:off x="6621264" y="4179404"/>
            <a:ext cx="1722486" cy="1152939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Information Channels</a:t>
            </a:r>
            <a:endParaRPr lang="en-AU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3BC0699-00D7-4E0B-A4F1-E905745BF3A6}"/>
              </a:ext>
            </a:extLst>
          </p:cNvPr>
          <p:cNvSpPr/>
          <p:nvPr/>
        </p:nvSpPr>
        <p:spPr>
          <a:xfrm>
            <a:off x="9044609" y="4179404"/>
            <a:ext cx="2540443" cy="1152939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Data Translation (LUIS)</a:t>
            </a:r>
          </a:p>
          <a:p>
            <a:pPr algn="ctr"/>
            <a:r>
              <a:rPr lang="en-US" dirty="0"/>
              <a:t>AI</a:t>
            </a:r>
            <a:endParaRPr lang="en-AU" dirty="0"/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517E92DD-1033-4ADF-A71D-09347F7FC2FE}"/>
              </a:ext>
            </a:extLst>
          </p:cNvPr>
          <p:cNvCxnSpPr>
            <a:stCxn id="7" idx="2"/>
            <a:endCxn id="4" idx="0"/>
          </p:cNvCxnSpPr>
          <p:nvPr/>
        </p:nvCxnSpPr>
        <p:spPr>
          <a:xfrm flipH="1">
            <a:off x="5201624" y="2669939"/>
            <a:ext cx="2534333" cy="150946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9A34CFE3-B749-468F-B328-CFFF967FB745}"/>
              </a:ext>
            </a:extLst>
          </p:cNvPr>
          <p:cNvCxnSpPr>
            <a:cxnSpLocks/>
            <a:stCxn id="7" idx="2"/>
            <a:endCxn id="11" idx="0"/>
          </p:cNvCxnSpPr>
          <p:nvPr/>
        </p:nvCxnSpPr>
        <p:spPr>
          <a:xfrm flipH="1">
            <a:off x="7482507" y="2669939"/>
            <a:ext cx="253450" cy="150946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2F33F67E-3643-41BC-9E32-90ABD342BBF4}"/>
              </a:ext>
            </a:extLst>
          </p:cNvPr>
          <p:cNvCxnSpPr>
            <a:cxnSpLocks/>
            <a:stCxn id="7" idx="2"/>
            <a:endCxn id="12" idx="0"/>
          </p:cNvCxnSpPr>
          <p:nvPr/>
        </p:nvCxnSpPr>
        <p:spPr>
          <a:xfrm>
            <a:off x="7735957" y="2669939"/>
            <a:ext cx="2578874" cy="150946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786691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EF2BC6-428D-48F4-B937-381923F85A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1579" y="804520"/>
            <a:ext cx="9603275" cy="613200"/>
          </a:xfrm>
        </p:spPr>
        <p:txBody>
          <a:bodyPr/>
          <a:lstStyle/>
          <a:p>
            <a:r>
              <a:rPr lang="en-US" dirty="0"/>
              <a:t>Microsoft AI</a:t>
            </a:r>
            <a:endParaRPr lang="en-AU" dirty="0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40AAB68D-06DF-43C6-904A-C4854800A4B4}"/>
              </a:ext>
            </a:extLst>
          </p:cNvPr>
          <p:cNvGrpSpPr/>
          <p:nvPr/>
        </p:nvGrpSpPr>
        <p:grpSpPr>
          <a:xfrm>
            <a:off x="341970" y="2014654"/>
            <a:ext cx="2213947" cy="3780330"/>
            <a:chOff x="270944" y="1681532"/>
            <a:chExt cx="2312496" cy="4731968"/>
          </a:xfrm>
        </p:grpSpPr>
        <p:grpSp>
          <p:nvGrpSpPr>
            <p:cNvPr id="37" name="Group 36">
              <a:extLst>
                <a:ext uri="{FF2B5EF4-FFF2-40B4-BE49-F238E27FC236}">
                  <a16:creationId xmlns:a16="http://schemas.microsoft.com/office/drawing/2014/main" id="{9442733C-C85B-49CD-9E36-0DD3D131DF47}"/>
                </a:ext>
              </a:extLst>
            </p:cNvPr>
            <p:cNvGrpSpPr/>
            <p:nvPr/>
          </p:nvGrpSpPr>
          <p:grpSpPr>
            <a:xfrm>
              <a:off x="467072" y="1681532"/>
              <a:ext cx="1920240" cy="4731968"/>
              <a:chOff x="467072" y="1681532"/>
              <a:chExt cx="1920240" cy="4731968"/>
            </a:xfrm>
          </p:grpSpPr>
          <p:sp>
            <p:nvSpPr>
              <p:cNvPr id="39" name="Freeform 78">
                <a:extLst>
                  <a:ext uri="{FF2B5EF4-FFF2-40B4-BE49-F238E27FC236}">
                    <a16:creationId xmlns:a16="http://schemas.microsoft.com/office/drawing/2014/main" id="{D273B513-3A39-4E13-AB15-DD366EC0D11E}"/>
                  </a:ext>
                </a:extLst>
              </p:cNvPr>
              <p:cNvSpPr/>
              <p:nvPr/>
            </p:nvSpPr>
            <p:spPr bwMode="auto">
              <a:xfrm>
                <a:off x="467072" y="3119197"/>
                <a:ext cx="1920240" cy="3294303"/>
              </a:xfrm>
              <a:prstGeom prst="rect">
                <a:avLst/>
              </a:prstGeom>
              <a:noFill/>
              <a:ln w="9525" cap="flat" cmpd="sng" algn="ctr">
                <a:noFill/>
                <a:prstDash val="solid"/>
                <a:headEnd type="none" w="med" len="med"/>
                <a:tailEnd type="none" w="med" len="med"/>
              </a:ln>
              <a:effectLst/>
            </p:spPr>
            <p:txBody>
              <a:bodyPr rot="0" spcFirstLastPara="0" vert="horz" wrap="square" lIns="0" tIns="0" rIns="0" bIns="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51004" rtl="0" eaLnBrk="1" fontAlgn="base" latinLnBrk="0" hangingPunct="1">
                  <a:lnSpc>
                    <a:spcPct val="90000"/>
                  </a:lnSpc>
                  <a:spcBef>
                    <a:spcPct val="0"/>
                  </a:spcBef>
                  <a:spcAft>
                    <a:spcPts val="8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100" b="0" i="0" u="none" strike="noStrike" kern="0" cap="none" spc="0" normalizeH="0" baseline="0" noProof="0" dirty="0">
                    <a:ln>
                      <a:noFill/>
                    </a:ln>
                    <a:gradFill>
                      <a:gsLst>
                        <a:gs pos="1250">
                          <a:srgbClr val="1A1A1A"/>
                        </a:gs>
                        <a:gs pos="100000">
                          <a:srgbClr val="1A1A1A"/>
                        </a:gs>
                      </a:gsLst>
                      <a:lin ang="0" scaled="0"/>
                    </a:gradFill>
                    <a:effectLst/>
                    <a:uLnTx/>
                    <a:uFillTx/>
                    <a:latin typeface="Segoe UI"/>
                    <a:ea typeface="+mn-ea"/>
                    <a:cs typeface="Segoe UI Semibold" panose="020B0702040204020203" pitchFamily="34" charset="0"/>
                  </a:rPr>
                  <a:t>Object, scene, and </a:t>
                </a:r>
                <a:br>
                  <a:rPr kumimoji="0" lang="en-US" sz="1100" b="0" i="0" u="none" strike="noStrike" kern="0" cap="none" spc="0" normalizeH="0" baseline="0" noProof="0" dirty="0">
                    <a:ln>
                      <a:noFill/>
                    </a:ln>
                    <a:gradFill>
                      <a:gsLst>
                        <a:gs pos="1250">
                          <a:srgbClr val="1A1A1A"/>
                        </a:gs>
                        <a:gs pos="100000">
                          <a:srgbClr val="1A1A1A"/>
                        </a:gs>
                      </a:gsLst>
                      <a:lin ang="0" scaled="0"/>
                    </a:gradFill>
                    <a:effectLst/>
                    <a:uLnTx/>
                    <a:uFillTx/>
                    <a:latin typeface="Segoe UI"/>
                    <a:ea typeface="+mn-ea"/>
                    <a:cs typeface="Segoe UI Semibold" panose="020B0702040204020203" pitchFamily="34" charset="0"/>
                  </a:rPr>
                </a:br>
                <a:r>
                  <a:rPr kumimoji="0" lang="en-US" sz="1100" b="0" i="0" u="none" strike="noStrike" kern="0" cap="none" spc="0" normalizeH="0" baseline="0" noProof="0" dirty="0">
                    <a:ln>
                      <a:noFill/>
                    </a:ln>
                    <a:gradFill>
                      <a:gsLst>
                        <a:gs pos="1250">
                          <a:srgbClr val="1A1A1A"/>
                        </a:gs>
                        <a:gs pos="100000">
                          <a:srgbClr val="1A1A1A"/>
                        </a:gs>
                      </a:gsLst>
                      <a:lin ang="0" scaled="0"/>
                    </a:gradFill>
                    <a:effectLst/>
                    <a:uLnTx/>
                    <a:uFillTx/>
                    <a:latin typeface="Segoe UI"/>
                    <a:ea typeface="+mn-ea"/>
                    <a:cs typeface="Segoe UI Semibold" panose="020B0702040204020203" pitchFamily="34" charset="0"/>
                  </a:rPr>
                  <a:t>activity detection </a:t>
                </a:r>
              </a:p>
              <a:p>
                <a:pPr marL="0" marR="0" lvl="0" indent="0" algn="ctr" defTabSz="951004" rtl="0" eaLnBrk="1" fontAlgn="base" latinLnBrk="0" hangingPunct="1">
                  <a:lnSpc>
                    <a:spcPct val="90000"/>
                  </a:lnSpc>
                  <a:spcBef>
                    <a:spcPct val="0"/>
                  </a:spcBef>
                  <a:spcAft>
                    <a:spcPts val="8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100" b="0" i="0" u="none" strike="noStrike" kern="0" cap="none" spc="0" normalizeH="0" baseline="0" noProof="0" dirty="0">
                    <a:ln>
                      <a:noFill/>
                    </a:ln>
                    <a:gradFill>
                      <a:gsLst>
                        <a:gs pos="1250">
                          <a:srgbClr val="1A1A1A"/>
                        </a:gs>
                        <a:gs pos="100000">
                          <a:srgbClr val="1A1A1A"/>
                        </a:gs>
                      </a:gsLst>
                      <a:lin ang="0" scaled="0"/>
                    </a:gradFill>
                    <a:effectLst/>
                    <a:uLnTx/>
                    <a:uFillTx/>
                    <a:latin typeface="Segoe UI"/>
                    <a:ea typeface="+mn-ea"/>
                    <a:cs typeface="Segoe UI Semibold" panose="020B0702040204020203" pitchFamily="34" charset="0"/>
                  </a:rPr>
                  <a:t>Face recognition </a:t>
                </a:r>
                <a:br>
                  <a:rPr kumimoji="0" lang="en-US" sz="1100" b="0" i="0" u="none" strike="noStrike" kern="0" cap="none" spc="0" normalizeH="0" baseline="0" noProof="0" dirty="0">
                    <a:ln>
                      <a:noFill/>
                    </a:ln>
                    <a:gradFill>
                      <a:gsLst>
                        <a:gs pos="1250">
                          <a:srgbClr val="1A1A1A"/>
                        </a:gs>
                        <a:gs pos="100000">
                          <a:srgbClr val="1A1A1A"/>
                        </a:gs>
                      </a:gsLst>
                      <a:lin ang="0" scaled="0"/>
                    </a:gradFill>
                    <a:effectLst/>
                    <a:uLnTx/>
                    <a:uFillTx/>
                    <a:latin typeface="Segoe UI"/>
                    <a:ea typeface="+mn-ea"/>
                    <a:cs typeface="Segoe UI Semibold" panose="020B0702040204020203" pitchFamily="34" charset="0"/>
                  </a:rPr>
                </a:br>
                <a:r>
                  <a:rPr kumimoji="0" lang="en-US" sz="1100" b="0" i="0" u="none" strike="noStrike" kern="0" cap="none" spc="0" normalizeH="0" baseline="0" noProof="0" dirty="0">
                    <a:ln>
                      <a:noFill/>
                    </a:ln>
                    <a:gradFill>
                      <a:gsLst>
                        <a:gs pos="1250">
                          <a:srgbClr val="1A1A1A"/>
                        </a:gs>
                        <a:gs pos="100000">
                          <a:srgbClr val="1A1A1A"/>
                        </a:gs>
                      </a:gsLst>
                      <a:lin ang="0" scaled="0"/>
                    </a:gradFill>
                    <a:effectLst/>
                    <a:uLnTx/>
                    <a:uFillTx/>
                    <a:latin typeface="Segoe UI"/>
                    <a:ea typeface="+mn-ea"/>
                    <a:cs typeface="Segoe UI Semibold" panose="020B0702040204020203" pitchFamily="34" charset="0"/>
                  </a:rPr>
                  <a:t>and identification</a:t>
                </a:r>
              </a:p>
              <a:p>
                <a:pPr marL="0" marR="0" lvl="0" indent="0" algn="ctr" defTabSz="951004" rtl="0" eaLnBrk="1" fontAlgn="base" latinLnBrk="0" hangingPunct="1">
                  <a:lnSpc>
                    <a:spcPct val="90000"/>
                  </a:lnSpc>
                  <a:spcBef>
                    <a:spcPct val="0"/>
                  </a:spcBef>
                  <a:spcAft>
                    <a:spcPts val="8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100" b="0" i="0" u="none" strike="noStrike" kern="0" cap="none" spc="0" normalizeH="0" baseline="0" noProof="0" dirty="0">
                    <a:ln>
                      <a:noFill/>
                    </a:ln>
                    <a:gradFill>
                      <a:gsLst>
                        <a:gs pos="1250">
                          <a:srgbClr val="1A1A1A"/>
                        </a:gs>
                        <a:gs pos="100000">
                          <a:srgbClr val="1A1A1A"/>
                        </a:gs>
                      </a:gsLst>
                      <a:lin ang="0" scaled="0"/>
                    </a:gradFill>
                    <a:effectLst/>
                    <a:uLnTx/>
                    <a:uFillTx/>
                    <a:latin typeface="Segoe UI"/>
                    <a:ea typeface="+mn-ea"/>
                    <a:cs typeface="Segoe UI Semibold" panose="020B0702040204020203" pitchFamily="34" charset="0"/>
                  </a:rPr>
                  <a:t>Celebrity and landmark recognition </a:t>
                </a:r>
              </a:p>
              <a:p>
                <a:pPr marL="0" marR="0" lvl="0" indent="0" algn="ctr" defTabSz="951004" rtl="0" eaLnBrk="1" fontAlgn="base" latinLnBrk="0" hangingPunct="1">
                  <a:lnSpc>
                    <a:spcPct val="90000"/>
                  </a:lnSpc>
                  <a:spcBef>
                    <a:spcPct val="0"/>
                  </a:spcBef>
                  <a:spcAft>
                    <a:spcPts val="8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100" b="0" i="0" u="none" strike="noStrike" kern="0" cap="none" spc="0" normalizeH="0" baseline="0" noProof="0" dirty="0">
                    <a:ln>
                      <a:noFill/>
                    </a:ln>
                    <a:gradFill>
                      <a:gsLst>
                        <a:gs pos="1250">
                          <a:srgbClr val="1A1A1A"/>
                        </a:gs>
                        <a:gs pos="100000">
                          <a:srgbClr val="1A1A1A"/>
                        </a:gs>
                      </a:gsLst>
                      <a:lin ang="0" scaled="0"/>
                    </a:gradFill>
                    <a:effectLst/>
                    <a:uLnTx/>
                    <a:uFillTx/>
                    <a:latin typeface="Segoe UI"/>
                    <a:ea typeface="+mn-ea"/>
                    <a:cs typeface="Segoe UI Semibold" panose="020B0702040204020203" pitchFamily="34" charset="0"/>
                  </a:rPr>
                  <a:t>Emotion recognition </a:t>
                </a:r>
              </a:p>
              <a:p>
                <a:pPr marL="0" marR="0" lvl="0" indent="0" algn="ctr" defTabSz="951004" rtl="0" eaLnBrk="1" fontAlgn="base" latinLnBrk="0" hangingPunct="1">
                  <a:lnSpc>
                    <a:spcPct val="90000"/>
                  </a:lnSpc>
                  <a:spcBef>
                    <a:spcPct val="0"/>
                  </a:spcBef>
                  <a:spcAft>
                    <a:spcPts val="8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100" b="0" i="0" u="none" strike="noStrike" kern="0" cap="none" spc="0" normalizeH="0" baseline="0" noProof="0" dirty="0">
                    <a:ln>
                      <a:noFill/>
                    </a:ln>
                    <a:gradFill>
                      <a:gsLst>
                        <a:gs pos="1250">
                          <a:srgbClr val="1A1A1A"/>
                        </a:gs>
                        <a:gs pos="100000">
                          <a:srgbClr val="1A1A1A"/>
                        </a:gs>
                      </a:gsLst>
                      <a:lin ang="0" scaled="0"/>
                    </a:gradFill>
                    <a:effectLst/>
                    <a:uLnTx/>
                    <a:uFillTx/>
                    <a:latin typeface="Segoe UI"/>
                    <a:ea typeface="+mn-ea"/>
                    <a:cs typeface="Segoe UI Semibold" panose="020B0702040204020203" pitchFamily="34" charset="0"/>
                  </a:rPr>
                  <a:t>Text and handwriting recognition (OCR)</a:t>
                </a:r>
              </a:p>
              <a:p>
                <a:pPr marL="0" marR="0" lvl="0" indent="0" algn="ctr" defTabSz="951004" rtl="0" eaLnBrk="1" fontAlgn="base" latinLnBrk="0" hangingPunct="1">
                  <a:lnSpc>
                    <a:spcPct val="90000"/>
                  </a:lnSpc>
                  <a:spcBef>
                    <a:spcPct val="0"/>
                  </a:spcBef>
                  <a:spcAft>
                    <a:spcPts val="8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100" b="0" i="0" u="none" strike="noStrike" kern="0" cap="none" spc="0" normalizeH="0" baseline="0" noProof="0" dirty="0">
                    <a:ln>
                      <a:noFill/>
                    </a:ln>
                    <a:gradFill>
                      <a:gsLst>
                        <a:gs pos="1250">
                          <a:srgbClr val="1A1A1A"/>
                        </a:gs>
                        <a:gs pos="100000">
                          <a:srgbClr val="1A1A1A"/>
                        </a:gs>
                      </a:gsLst>
                      <a:lin ang="0" scaled="0"/>
                    </a:gradFill>
                    <a:effectLst/>
                    <a:uLnTx/>
                    <a:uFillTx/>
                    <a:latin typeface="Segoe UI"/>
                    <a:ea typeface="+mn-ea"/>
                    <a:cs typeface="Segoe UI Semibold" panose="020B0702040204020203" pitchFamily="34" charset="0"/>
                  </a:rPr>
                  <a:t>Video metadata, audio, </a:t>
                </a:r>
                <a:br>
                  <a:rPr kumimoji="0" lang="en-US" sz="1100" b="0" i="0" u="none" strike="noStrike" kern="0" cap="none" spc="0" normalizeH="0" baseline="0" noProof="0" dirty="0">
                    <a:ln>
                      <a:noFill/>
                    </a:ln>
                    <a:gradFill>
                      <a:gsLst>
                        <a:gs pos="1250">
                          <a:srgbClr val="1A1A1A"/>
                        </a:gs>
                        <a:gs pos="100000">
                          <a:srgbClr val="1A1A1A"/>
                        </a:gs>
                      </a:gsLst>
                      <a:lin ang="0" scaled="0"/>
                    </a:gradFill>
                    <a:effectLst/>
                    <a:uLnTx/>
                    <a:uFillTx/>
                    <a:latin typeface="Segoe UI"/>
                    <a:ea typeface="+mn-ea"/>
                    <a:cs typeface="Segoe UI Semibold" panose="020B0702040204020203" pitchFamily="34" charset="0"/>
                  </a:rPr>
                </a:br>
                <a:r>
                  <a:rPr kumimoji="0" lang="en-US" sz="1100" b="0" i="0" u="none" strike="noStrike" kern="0" cap="none" spc="0" normalizeH="0" baseline="0" noProof="0" dirty="0">
                    <a:ln>
                      <a:noFill/>
                    </a:ln>
                    <a:gradFill>
                      <a:gsLst>
                        <a:gs pos="1250">
                          <a:srgbClr val="1A1A1A"/>
                        </a:gs>
                        <a:gs pos="100000">
                          <a:srgbClr val="1A1A1A"/>
                        </a:gs>
                      </a:gsLst>
                      <a:lin ang="0" scaled="0"/>
                    </a:gradFill>
                    <a:effectLst/>
                    <a:uLnTx/>
                    <a:uFillTx/>
                    <a:latin typeface="Segoe UI"/>
                    <a:ea typeface="+mn-ea"/>
                    <a:cs typeface="Segoe UI Semibold" panose="020B0702040204020203" pitchFamily="34" charset="0"/>
                  </a:rPr>
                  <a:t>and keyframe extraction </a:t>
                </a:r>
                <a:br>
                  <a:rPr kumimoji="0" lang="en-US" sz="1100" b="0" i="0" u="none" strike="noStrike" kern="0" cap="none" spc="0" normalizeH="0" baseline="0" noProof="0" dirty="0">
                    <a:ln>
                      <a:noFill/>
                    </a:ln>
                    <a:gradFill>
                      <a:gsLst>
                        <a:gs pos="1250">
                          <a:srgbClr val="1A1A1A"/>
                        </a:gs>
                        <a:gs pos="100000">
                          <a:srgbClr val="1A1A1A"/>
                        </a:gs>
                      </a:gsLst>
                      <a:lin ang="0" scaled="0"/>
                    </a:gradFill>
                    <a:effectLst/>
                    <a:uLnTx/>
                    <a:uFillTx/>
                    <a:latin typeface="Segoe UI"/>
                    <a:ea typeface="+mn-ea"/>
                    <a:cs typeface="Segoe UI Semibold" panose="020B0702040204020203" pitchFamily="34" charset="0"/>
                  </a:rPr>
                </a:br>
                <a:r>
                  <a:rPr kumimoji="0" lang="en-US" sz="1100" b="0" i="0" u="none" strike="noStrike" kern="0" cap="none" spc="0" normalizeH="0" baseline="0" noProof="0" dirty="0">
                    <a:ln>
                      <a:noFill/>
                    </a:ln>
                    <a:gradFill>
                      <a:gsLst>
                        <a:gs pos="1250">
                          <a:srgbClr val="1A1A1A"/>
                        </a:gs>
                        <a:gs pos="100000">
                          <a:srgbClr val="1A1A1A"/>
                        </a:gs>
                      </a:gsLst>
                      <a:lin ang="0" scaled="0"/>
                    </a:gradFill>
                    <a:effectLst/>
                    <a:uLnTx/>
                    <a:uFillTx/>
                    <a:latin typeface="Segoe UI"/>
                    <a:ea typeface="+mn-ea"/>
                    <a:cs typeface="Segoe UI Semibold" panose="020B0702040204020203" pitchFamily="34" charset="0"/>
                  </a:rPr>
                  <a:t>and analysis</a:t>
                </a:r>
              </a:p>
              <a:p>
                <a:pPr marL="0" marR="0" lvl="0" indent="0" algn="ctr" defTabSz="951004" rtl="0" eaLnBrk="1" fontAlgn="base" latinLnBrk="0" hangingPunct="1">
                  <a:lnSpc>
                    <a:spcPct val="90000"/>
                  </a:lnSpc>
                  <a:spcBef>
                    <a:spcPct val="0"/>
                  </a:spcBef>
                  <a:spcAft>
                    <a:spcPts val="8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100" b="0" i="0" u="none" strike="noStrike" kern="0" cap="none" spc="0" normalizeH="0" baseline="0" noProof="0" dirty="0">
                    <a:ln>
                      <a:noFill/>
                    </a:ln>
                    <a:gradFill>
                      <a:gsLst>
                        <a:gs pos="1250">
                          <a:srgbClr val="1A1A1A"/>
                        </a:gs>
                        <a:gs pos="100000">
                          <a:srgbClr val="1A1A1A"/>
                        </a:gs>
                      </a:gsLst>
                      <a:lin ang="0" scaled="0"/>
                    </a:gradFill>
                    <a:effectLst/>
                    <a:uLnTx/>
                    <a:uFillTx/>
                    <a:latin typeface="Segoe UI"/>
                    <a:ea typeface="+mn-ea"/>
                    <a:cs typeface="Segoe UI Semibold" panose="020B0702040204020203" pitchFamily="34" charset="0"/>
                  </a:rPr>
                  <a:t>Explicit or offensive </a:t>
                </a:r>
                <a:br>
                  <a:rPr kumimoji="0" lang="en-US" sz="1100" b="0" i="0" u="none" strike="noStrike" kern="0" cap="none" spc="0" normalizeH="0" baseline="0" noProof="0" dirty="0">
                    <a:ln>
                      <a:noFill/>
                    </a:ln>
                    <a:gradFill>
                      <a:gsLst>
                        <a:gs pos="1250">
                          <a:srgbClr val="1A1A1A"/>
                        </a:gs>
                        <a:gs pos="100000">
                          <a:srgbClr val="1A1A1A"/>
                        </a:gs>
                      </a:gsLst>
                      <a:lin ang="0" scaled="0"/>
                    </a:gradFill>
                    <a:effectLst/>
                    <a:uLnTx/>
                    <a:uFillTx/>
                    <a:latin typeface="Segoe UI"/>
                    <a:ea typeface="+mn-ea"/>
                    <a:cs typeface="Segoe UI Semibold" panose="020B0702040204020203" pitchFamily="34" charset="0"/>
                  </a:rPr>
                </a:br>
                <a:r>
                  <a:rPr kumimoji="0" lang="en-US" sz="1100" b="0" i="0" u="none" strike="noStrike" kern="0" cap="none" spc="0" normalizeH="0" baseline="0" noProof="0" dirty="0">
                    <a:ln>
                      <a:noFill/>
                    </a:ln>
                    <a:gradFill>
                      <a:gsLst>
                        <a:gs pos="1250">
                          <a:srgbClr val="1A1A1A"/>
                        </a:gs>
                        <a:gs pos="100000">
                          <a:srgbClr val="1A1A1A"/>
                        </a:gs>
                      </a:gsLst>
                      <a:lin ang="0" scaled="0"/>
                    </a:gradFill>
                    <a:effectLst/>
                    <a:uLnTx/>
                    <a:uFillTx/>
                    <a:latin typeface="Segoe UI"/>
                    <a:ea typeface="+mn-ea"/>
                    <a:cs typeface="Segoe UI Semibold" panose="020B0702040204020203" pitchFamily="34" charset="0"/>
                  </a:rPr>
                  <a:t>content moderation </a:t>
                </a:r>
              </a:p>
              <a:p>
                <a:pPr marL="0" marR="0" lvl="0" indent="0" algn="ctr" defTabSz="951004" rtl="0" eaLnBrk="1" fontAlgn="base" latinLnBrk="0" hangingPunct="1">
                  <a:lnSpc>
                    <a:spcPct val="90000"/>
                  </a:lnSpc>
                  <a:spcBef>
                    <a:spcPct val="0"/>
                  </a:spcBef>
                  <a:spcAft>
                    <a:spcPts val="8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100" b="0" i="0" u="none" strike="noStrike" kern="0" cap="none" spc="0" normalizeH="0" baseline="0" noProof="0" dirty="0">
                    <a:ln>
                      <a:noFill/>
                    </a:ln>
                    <a:gradFill>
                      <a:gsLst>
                        <a:gs pos="1250">
                          <a:srgbClr val="1A1A1A"/>
                        </a:gs>
                        <a:gs pos="100000">
                          <a:srgbClr val="1A1A1A"/>
                        </a:gs>
                      </a:gsLst>
                      <a:lin ang="0" scaled="0"/>
                    </a:gradFill>
                    <a:effectLst/>
                    <a:uLnTx/>
                    <a:uFillTx/>
                    <a:latin typeface="Calibri" panose="020F0502020204030204"/>
                    <a:ea typeface="+mn-ea"/>
                    <a:cs typeface="Segoe UI Semibold" panose="020B0702040204020203" pitchFamily="34" charset="0"/>
                  </a:rPr>
                  <a:t>Custom image recognition</a:t>
                </a:r>
              </a:p>
            </p:txBody>
          </p:sp>
          <p:grpSp>
            <p:nvGrpSpPr>
              <p:cNvPr id="40" name="Group 39">
                <a:extLst>
                  <a:ext uri="{FF2B5EF4-FFF2-40B4-BE49-F238E27FC236}">
                    <a16:creationId xmlns:a16="http://schemas.microsoft.com/office/drawing/2014/main" id="{66FF674B-2966-427E-B758-5438E681AF7E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>
                <a:off x="1045989" y="1681532"/>
                <a:ext cx="768870" cy="767564"/>
                <a:chOff x="1060458" y="1629609"/>
                <a:chExt cx="841248" cy="839818"/>
              </a:xfrm>
            </p:grpSpPr>
            <p:sp>
              <p:nvSpPr>
                <p:cNvPr id="41" name="Oval 40">
                  <a:extLst>
                    <a:ext uri="{FF2B5EF4-FFF2-40B4-BE49-F238E27FC236}">
                      <a16:creationId xmlns:a16="http://schemas.microsoft.com/office/drawing/2014/main" id="{EBF35B50-D681-49F2-B65C-D0A7072F98CA}"/>
                    </a:ext>
                  </a:extLst>
                </p:cNvPr>
                <p:cNvSpPr/>
                <p:nvPr/>
              </p:nvSpPr>
              <p:spPr bwMode="auto">
                <a:xfrm>
                  <a:off x="1060458" y="1629609"/>
                  <a:ext cx="841248" cy="839818"/>
                </a:xfrm>
                <a:prstGeom prst="ellipse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  <a:headEnd type="none" w="med" len="med"/>
                  <a:tailEnd type="none" w="med" len="med"/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32472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IN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505050"/>
                    </a:solidFill>
                    <a:effectLst/>
                    <a:uLnTx/>
                    <a:uFillTx/>
                    <a:latin typeface="Segoe UI"/>
                    <a:ea typeface="Segoe UI" pitchFamily="34" charset="0"/>
                    <a:cs typeface="Segoe UI" pitchFamily="34" charset="0"/>
                  </a:endParaRPr>
                </a:p>
              </p:txBody>
            </p:sp>
            <p:pic>
              <p:nvPicPr>
                <p:cNvPr id="42" name="Picture 41">
                  <a:extLst>
                    <a:ext uri="{FF2B5EF4-FFF2-40B4-BE49-F238E27FC236}">
                      <a16:creationId xmlns:a16="http://schemas.microsoft.com/office/drawing/2014/main" id="{2DBAA6C0-8E44-42A9-9D6A-EE3F1AAD567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201610" y="1768035"/>
                  <a:ext cx="558945" cy="562966"/>
                </a:xfrm>
                <a:prstGeom prst="rect">
                  <a:avLst/>
                </a:prstGeom>
              </p:spPr>
            </p:pic>
          </p:grpSp>
        </p:grpSp>
        <p:sp>
          <p:nvSpPr>
            <p:cNvPr id="38" name="TextBox 63">
              <a:extLst>
                <a:ext uri="{FF2B5EF4-FFF2-40B4-BE49-F238E27FC236}">
                  <a16:creationId xmlns:a16="http://schemas.microsoft.com/office/drawing/2014/main" id="{115B3D08-9415-4330-B16C-D013F0C7EC89}"/>
                </a:ext>
              </a:extLst>
            </p:cNvPr>
            <p:cNvSpPr txBox="1"/>
            <p:nvPr/>
          </p:nvSpPr>
          <p:spPr>
            <a:xfrm>
              <a:off x="270944" y="2442378"/>
              <a:ext cx="2312496" cy="682357"/>
            </a:xfrm>
            <a:prstGeom prst="rect">
              <a:avLst/>
            </a:prstGeom>
            <a:noFill/>
          </p:spPr>
          <p:txBody>
            <a:bodyPr wrap="square" lIns="179183" tIns="143347" rIns="179183" bIns="143347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895698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588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1200" cap="none" spc="0" normalizeH="0" baseline="0" noProof="0">
                  <a:ln>
                    <a:noFill/>
                  </a:ln>
                  <a:gradFill>
                    <a:gsLst>
                      <a:gs pos="6364">
                        <a:srgbClr val="353535"/>
                      </a:gs>
                      <a:gs pos="21818">
                        <a:srgbClr val="353535"/>
                      </a:gs>
                    </a:gsLst>
                    <a:lin ang="5400000" scaled="0"/>
                  </a:gradFill>
                  <a:effectLst/>
                  <a:uLnTx/>
                  <a:uFillTx/>
                  <a:latin typeface="Segoe UI" panose="020B0502040204020203" pitchFamily="34" charset="0"/>
                  <a:ea typeface="+mn-ea"/>
                  <a:cs typeface="Segoe UI" panose="020B0502040204020203" pitchFamily="34" charset="0"/>
                </a:rPr>
                <a:t>Vision</a:t>
              </a:r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F841D726-86F0-4C72-8EBC-6F05FEA94A26}"/>
              </a:ext>
            </a:extLst>
          </p:cNvPr>
          <p:cNvGrpSpPr/>
          <p:nvPr/>
        </p:nvGrpSpPr>
        <p:grpSpPr>
          <a:xfrm>
            <a:off x="5020456" y="2013168"/>
            <a:ext cx="2231792" cy="3774429"/>
            <a:chOff x="4948635" y="1681532"/>
            <a:chExt cx="2331135" cy="4724582"/>
          </a:xfrm>
        </p:grpSpPr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9F56DBD0-BE2A-4959-B2E2-42E83F400E05}"/>
                </a:ext>
              </a:extLst>
            </p:cNvPr>
            <p:cNvGrpSpPr/>
            <p:nvPr/>
          </p:nvGrpSpPr>
          <p:grpSpPr>
            <a:xfrm>
              <a:off x="4948635" y="1681532"/>
              <a:ext cx="2135007" cy="4724582"/>
              <a:chOff x="4948635" y="1681532"/>
              <a:chExt cx="2135007" cy="4724582"/>
            </a:xfrm>
          </p:grpSpPr>
          <p:cxnSp>
            <p:nvCxnSpPr>
              <p:cNvPr id="32" name="Straight Connector 31">
                <a:extLst>
                  <a:ext uri="{FF2B5EF4-FFF2-40B4-BE49-F238E27FC236}">
                    <a16:creationId xmlns:a16="http://schemas.microsoft.com/office/drawing/2014/main" id="{A76BB534-D9C6-43A4-95D7-3AFA678C358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948635" y="1834432"/>
                <a:ext cx="0" cy="4571682"/>
              </a:xfrm>
              <a:prstGeom prst="line">
                <a:avLst/>
              </a:prstGeom>
              <a:ln w="12700">
                <a:solidFill>
                  <a:schemeClr val="bg1">
                    <a:lumMod val="85000"/>
                  </a:schemeClr>
                </a:solidFill>
                <a:headEnd type="none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3" name="Freeform 118">
                <a:extLst>
                  <a:ext uri="{FF2B5EF4-FFF2-40B4-BE49-F238E27FC236}">
                    <a16:creationId xmlns:a16="http://schemas.microsoft.com/office/drawing/2014/main" id="{CB8FAE7F-4435-4991-80E8-33BE77D49CDE}"/>
                  </a:ext>
                </a:extLst>
              </p:cNvPr>
              <p:cNvSpPr/>
              <p:nvPr/>
            </p:nvSpPr>
            <p:spPr bwMode="auto">
              <a:xfrm>
                <a:off x="5163402" y="3119197"/>
                <a:ext cx="1920240" cy="3281603"/>
              </a:xfrm>
              <a:prstGeom prst="rect">
                <a:avLst/>
              </a:prstGeom>
              <a:noFill/>
              <a:ln w="9525" cap="flat" cmpd="sng" algn="ctr">
                <a:noFill/>
                <a:prstDash val="solid"/>
                <a:headEnd type="none" w="med" len="med"/>
                <a:tailEnd type="none" w="med" len="med"/>
              </a:ln>
              <a:effectLst/>
            </p:spPr>
            <p:txBody>
              <a:bodyPr rot="0" spcFirstLastPara="0" vert="horz" wrap="square" lIns="0" tIns="0" rIns="0" bIns="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51004" rtl="0" eaLnBrk="1" fontAlgn="base" latinLnBrk="0" hangingPunct="1">
                  <a:lnSpc>
                    <a:spcPct val="90000"/>
                  </a:lnSpc>
                  <a:spcBef>
                    <a:spcPct val="0"/>
                  </a:spcBef>
                  <a:spcAft>
                    <a:spcPts val="8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100" b="0" i="0" u="none" strike="noStrike" kern="0" cap="none" spc="0" normalizeH="0" baseline="0" noProof="0" dirty="0">
                    <a:ln>
                      <a:noFill/>
                    </a:ln>
                    <a:gradFill>
                      <a:gsLst>
                        <a:gs pos="1250">
                          <a:srgbClr val="1A1A1A"/>
                        </a:gs>
                        <a:gs pos="100000">
                          <a:srgbClr val="1A1A1A"/>
                        </a:gs>
                      </a:gsLst>
                      <a:lin ang="0" scaled="0"/>
                    </a:gradFill>
                    <a:effectLst/>
                    <a:uLnTx/>
                    <a:uFillTx/>
                    <a:latin typeface="Segoe UI"/>
                    <a:ea typeface="+mn-ea"/>
                    <a:cs typeface="Segoe UI Semibold" panose="020B0702040204020203" pitchFamily="34" charset="0"/>
                  </a:rPr>
                  <a:t>Language detection</a:t>
                </a:r>
              </a:p>
              <a:p>
                <a:pPr marL="0" marR="0" lvl="0" indent="0" algn="ctr" defTabSz="951004" rtl="0" eaLnBrk="1" fontAlgn="base" latinLnBrk="0" hangingPunct="1">
                  <a:lnSpc>
                    <a:spcPct val="90000"/>
                  </a:lnSpc>
                  <a:spcBef>
                    <a:spcPct val="0"/>
                  </a:spcBef>
                  <a:spcAft>
                    <a:spcPts val="8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100" b="0" i="0" u="none" strike="noStrike" kern="0" cap="none" spc="0" normalizeH="0" baseline="0" noProof="0" dirty="0">
                    <a:ln>
                      <a:noFill/>
                    </a:ln>
                    <a:gradFill>
                      <a:gsLst>
                        <a:gs pos="1250">
                          <a:srgbClr val="1A1A1A"/>
                        </a:gs>
                        <a:gs pos="100000">
                          <a:srgbClr val="1A1A1A"/>
                        </a:gs>
                      </a:gsLst>
                      <a:lin ang="0" scaled="0"/>
                    </a:gradFill>
                    <a:effectLst/>
                    <a:uLnTx/>
                    <a:uFillTx/>
                    <a:latin typeface="Segoe UI"/>
                    <a:ea typeface="+mn-ea"/>
                    <a:cs typeface="Segoe UI Semibold" panose="020B0702040204020203" pitchFamily="34" charset="0"/>
                  </a:rPr>
                  <a:t>Text sentiment analysis</a:t>
                </a:r>
              </a:p>
              <a:p>
                <a:pPr marL="0" marR="0" lvl="0" indent="0" algn="ctr" defTabSz="951004" rtl="0" eaLnBrk="1" fontAlgn="base" latinLnBrk="0" hangingPunct="1">
                  <a:lnSpc>
                    <a:spcPct val="90000"/>
                  </a:lnSpc>
                  <a:spcBef>
                    <a:spcPct val="0"/>
                  </a:spcBef>
                  <a:spcAft>
                    <a:spcPts val="8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100" b="0" i="0" u="none" strike="noStrike" kern="0" cap="none" spc="0" normalizeH="0" baseline="0" noProof="0" dirty="0">
                    <a:ln>
                      <a:noFill/>
                    </a:ln>
                    <a:gradFill>
                      <a:gsLst>
                        <a:gs pos="1250">
                          <a:srgbClr val="1A1A1A"/>
                        </a:gs>
                        <a:gs pos="100000">
                          <a:srgbClr val="1A1A1A"/>
                        </a:gs>
                      </a:gsLst>
                      <a:lin ang="0" scaled="0"/>
                    </a:gradFill>
                    <a:effectLst/>
                    <a:uLnTx/>
                    <a:uFillTx/>
                    <a:latin typeface="Segoe UI"/>
                    <a:ea typeface="+mn-ea"/>
                    <a:cs typeface="Segoe UI Semibold" panose="020B0702040204020203" pitchFamily="34" charset="0"/>
                  </a:rPr>
                  <a:t>Key phrase extraction</a:t>
                </a:r>
              </a:p>
              <a:p>
                <a:pPr marL="0" marR="0" lvl="0" indent="0" algn="ctr" defTabSz="951004" rtl="0" eaLnBrk="1" fontAlgn="base" latinLnBrk="0" hangingPunct="1">
                  <a:lnSpc>
                    <a:spcPct val="90000"/>
                  </a:lnSpc>
                  <a:spcBef>
                    <a:spcPct val="0"/>
                  </a:spcBef>
                  <a:spcAft>
                    <a:spcPts val="8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100" b="0" i="0" u="none" strike="noStrike" kern="0" cap="none" spc="0" normalizeH="0" baseline="0" noProof="0" dirty="0">
                    <a:ln>
                      <a:noFill/>
                    </a:ln>
                    <a:gradFill>
                      <a:gsLst>
                        <a:gs pos="1250">
                          <a:srgbClr val="1A1A1A"/>
                        </a:gs>
                        <a:gs pos="100000">
                          <a:srgbClr val="1A1A1A"/>
                        </a:gs>
                      </a:gsLst>
                      <a:lin ang="0" scaled="0"/>
                    </a:gradFill>
                    <a:effectLst/>
                    <a:uLnTx/>
                    <a:uFillTx/>
                    <a:latin typeface="Segoe UI"/>
                    <a:ea typeface="+mn-ea"/>
                    <a:cs typeface="Segoe UI Semibold" panose="020B0702040204020203" pitchFamily="34" charset="0"/>
                  </a:rPr>
                  <a:t>Entity recognition</a:t>
                </a:r>
              </a:p>
              <a:p>
                <a:pPr marL="0" marR="0" lvl="0" indent="0" algn="ctr" defTabSz="951004" rtl="0" eaLnBrk="1" fontAlgn="base" latinLnBrk="0" hangingPunct="1">
                  <a:lnSpc>
                    <a:spcPct val="90000"/>
                  </a:lnSpc>
                  <a:spcBef>
                    <a:spcPct val="0"/>
                  </a:spcBef>
                  <a:spcAft>
                    <a:spcPts val="8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100" b="0" i="0" u="none" strike="noStrike" kern="0" cap="none" spc="0" normalizeH="0" baseline="0" noProof="0" dirty="0">
                    <a:ln>
                      <a:noFill/>
                    </a:ln>
                    <a:gradFill>
                      <a:gsLst>
                        <a:gs pos="1250">
                          <a:srgbClr val="1A1A1A"/>
                        </a:gs>
                        <a:gs pos="100000">
                          <a:srgbClr val="1A1A1A"/>
                        </a:gs>
                      </a:gsLst>
                      <a:lin ang="0" scaled="0"/>
                    </a:gradFill>
                    <a:effectLst/>
                    <a:uLnTx/>
                    <a:uFillTx/>
                    <a:latin typeface="Segoe UI"/>
                    <a:ea typeface="+mn-ea"/>
                    <a:cs typeface="Segoe UI Semibold" panose="020B0702040204020203" pitchFamily="34" charset="0"/>
                  </a:rPr>
                  <a:t>Spell checking</a:t>
                </a:r>
              </a:p>
              <a:p>
                <a:pPr marL="0" marR="0" lvl="0" indent="0" algn="ctr" defTabSz="951004" rtl="0" eaLnBrk="1" fontAlgn="base" latinLnBrk="0" hangingPunct="1">
                  <a:lnSpc>
                    <a:spcPct val="90000"/>
                  </a:lnSpc>
                  <a:spcBef>
                    <a:spcPct val="0"/>
                  </a:spcBef>
                  <a:spcAft>
                    <a:spcPts val="8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100" b="0" i="0" u="none" strike="noStrike" kern="0" cap="none" spc="0" normalizeH="0" baseline="0" noProof="0" dirty="0">
                    <a:ln>
                      <a:noFill/>
                    </a:ln>
                    <a:gradFill>
                      <a:gsLst>
                        <a:gs pos="1250">
                          <a:srgbClr val="1A1A1A"/>
                        </a:gs>
                        <a:gs pos="100000">
                          <a:srgbClr val="1A1A1A"/>
                        </a:gs>
                      </a:gsLst>
                      <a:lin ang="0" scaled="0"/>
                    </a:gradFill>
                    <a:effectLst/>
                    <a:uLnTx/>
                    <a:uFillTx/>
                    <a:latin typeface="Segoe UI"/>
                    <a:ea typeface="+mn-ea"/>
                    <a:cs typeface="Segoe UI Semibold" panose="020B0702040204020203" pitchFamily="34" charset="0"/>
                  </a:rPr>
                  <a:t>Explicit or offensive text content moderation, PII detection</a:t>
                </a:r>
              </a:p>
              <a:p>
                <a:pPr marL="0" marR="0" lvl="0" indent="0" algn="ctr" defTabSz="951004" rtl="0" eaLnBrk="1" fontAlgn="base" latinLnBrk="0" hangingPunct="1">
                  <a:lnSpc>
                    <a:spcPct val="90000"/>
                  </a:lnSpc>
                  <a:spcBef>
                    <a:spcPct val="0"/>
                  </a:spcBef>
                  <a:spcAft>
                    <a:spcPts val="8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100" b="0" i="0" u="none" strike="noStrike" kern="0" cap="none" spc="0" normalizeH="0" baseline="0" noProof="0" dirty="0">
                    <a:ln>
                      <a:noFill/>
                    </a:ln>
                    <a:gradFill>
                      <a:gsLst>
                        <a:gs pos="1250">
                          <a:srgbClr val="1A1A1A"/>
                        </a:gs>
                        <a:gs pos="100000">
                          <a:srgbClr val="1A1A1A"/>
                        </a:gs>
                      </a:gsLst>
                      <a:lin ang="0" scaled="0"/>
                    </a:gradFill>
                    <a:effectLst/>
                    <a:uLnTx/>
                    <a:uFillTx/>
                    <a:latin typeface="Segoe UI"/>
                    <a:ea typeface="+mn-ea"/>
                    <a:cs typeface="Segoe UI Semibold" panose="020B0702040204020203" pitchFamily="34" charset="0"/>
                  </a:rPr>
                  <a:t>Text translation</a:t>
                </a:r>
              </a:p>
              <a:p>
                <a:pPr marL="0" marR="0" lvl="0" indent="0" algn="ctr" defTabSz="951004" rtl="0" eaLnBrk="1" fontAlgn="base" latinLnBrk="0" hangingPunct="1">
                  <a:lnSpc>
                    <a:spcPct val="90000"/>
                  </a:lnSpc>
                  <a:spcBef>
                    <a:spcPct val="0"/>
                  </a:spcBef>
                  <a:spcAft>
                    <a:spcPts val="8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100" b="0" i="0" u="none" strike="noStrike" kern="0" cap="none" spc="0" normalizeH="0" baseline="0" noProof="0" dirty="0">
                    <a:ln>
                      <a:noFill/>
                    </a:ln>
                    <a:gradFill>
                      <a:gsLst>
                        <a:gs pos="1250">
                          <a:srgbClr val="1A1A1A"/>
                        </a:gs>
                        <a:gs pos="100000">
                          <a:srgbClr val="1A1A1A"/>
                        </a:gs>
                      </a:gsLst>
                      <a:lin ang="0" scaled="0"/>
                    </a:gradFill>
                    <a:effectLst/>
                    <a:uLnTx/>
                    <a:uFillTx/>
                    <a:latin typeface="Segoe UI"/>
                    <a:ea typeface="+mn-ea"/>
                    <a:cs typeface="Segoe UI Semibold" panose="020B0702040204020203" pitchFamily="34" charset="0"/>
                  </a:rPr>
                  <a:t>Customizable text translation</a:t>
                </a:r>
              </a:p>
              <a:p>
                <a:pPr marL="0" marR="0" lvl="0" indent="0" algn="ctr" defTabSz="951004" rtl="0" eaLnBrk="1" fontAlgn="base" latinLnBrk="0" hangingPunct="1">
                  <a:lnSpc>
                    <a:spcPct val="90000"/>
                  </a:lnSpc>
                  <a:spcBef>
                    <a:spcPct val="0"/>
                  </a:spcBef>
                  <a:spcAft>
                    <a:spcPts val="8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100" b="0" i="0" u="none" strike="noStrike" kern="0" cap="none" spc="0" normalizeH="0" baseline="0" noProof="0" dirty="0">
                    <a:ln>
                      <a:noFill/>
                    </a:ln>
                    <a:gradFill>
                      <a:gsLst>
                        <a:gs pos="1250">
                          <a:srgbClr val="1A1A1A"/>
                        </a:gs>
                        <a:gs pos="100000">
                          <a:srgbClr val="1A1A1A"/>
                        </a:gs>
                      </a:gsLst>
                      <a:lin ang="0" scaled="0"/>
                    </a:gradFill>
                    <a:effectLst/>
                    <a:uLnTx/>
                    <a:uFillTx/>
                    <a:latin typeface="Segoe UI"/>
                    <a:ea typeface="+mn-ea"/>
                    <a:cs typeface="Segoe UI Semibold" panose="020B0702040204020203" pitchFamily="34" charset="0"/>
                  </a:rPr>
                  <a:t>Contextual language understanding</a:t>
                </a:r>
              </a:p>
            </p:txBody>
          </p:sp>
          <p:grpSp>
            <p:nvGrpSpPr>
              <p:cNvPr id="34" name="Group 33">
                <a:extLst>
                  <a:ext uri="{FF2B5EF4-FFF2-40B4-BE49-F238E27FC236}">
                    <a16:creationId xmlns:a16="http://schemas.microsoft.com/office/drawing/2014/main" id="{5ECA8B29-9E87-408F-87FF-2DDE014502EC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>
                <a:off x="5742319" y="1681532"/>
                <a:ext cx="768872" cy="767564"/>
                <a:chOff x="5754131" y="1647541"/>
                <a:chExt cx="841248" cy="839816"/>
              </a:xfrm>
            </p:grpSpPr>
            <p:sp>
              <p:nvSpPr>
                <p:cNvPr id="35" name="Oval 34">
                  <a:extLst>
                    <a:ext uri="{FF2B5EF4-FFF2-40B4-BE49-F238E27FC236}">
                      <a16:creationId xmlns:a16="http://schemas.microsoft.com/office/drawing/2014/main" id="{D80AC37E-E0E5-4819-9B0F-430676BC8911}"/>
                    </a:ext>
                  </a:extLst>
                </p:cNvPr>
                <p:cNvSpPr/>
                <p:nvPr/>
              </p:nvSpPr>
              <p:spPr bwMode="auto">
                <a:xfrm>
                  <a:off x="5754131" y="1647541"/>
                  <a:ext cx="841248" cy="839816"/>
                </a:xfrm>
                <a:prstGeom prst="ellipse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  <a:headEnd type="none" w="med" len="med"/>
                  <a:tailEnd type="none" w="med" len="med"/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32472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IN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505050"/>
                    </a:solidFill>
                    <a:effectLst/>
                    <a:uLnTx/>
                    <a:uFillTx/>
                    <a:latin typeface="Segoe UI"/>
                    <a:ea typeface="Segoe UI" pitchFamily="34" charset="0"/>
                    <a:cs typeface="Segoe UI" pitchFamily="34" charset="0"/>
                  </a:endParaRPr>
                </a:p>
              </p:txBody>
            </p:sp>
            <p:pic>
              <p:nvPicPr>
                <p:cNvPr id="36" name="Picture 35">
                  <a:extLst>
                    <a:ext uri="{FF2B5EF4-FFF2-40B4-BE49-F238E27FC236}">
                      <a16:creationId xmlns:a16="http://schemas.microsoft.com/office/drawing/2014/main" id="{4B0DA796-07B0-4158-8961-AD4AC6950AD6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879204" y="1771898"/>
                  <a:ext cx="591103" cy="591102"/>
                </a:xfrm>
                <a:prstGeom prst="rect">
                  <a:avLst/>
                </a:prstGeom>
              </p:spPr>
            </p:pic>
          </p:grpSp>
        </p:grpSp>
        <p:sp>
          <p:nvSpPr>
            <p:cNvPr id="31" name="TextBox 64">
              <a:extLst>
                <a:ext uri="{FF2B5EF4-FFF2-40B4-BE49-F238E27FC236}">
                  <a16:creationId xmlns:a16="http://schemas.microsoft.com/office/drawing/2014/main" id="{144056D4-A2E0-4CCA-BF19-8AA2A9B64A26}"/>
                </a:ext>
              </a:extLst>
            </p:cNvPr>
            <p:cNvSpPr txBox="1"/>
            <p:nvPr/>
          </p:nvSpPr>
          <p:spPr>
            <a:xfrm>
              <a:off x="4967274" y="2442377"/>
              <a:ext cx="2312496" cy="682357"/>
            </a:xfrm>
            <a:prstGeom prst="rect">
              <a:avLst/>
            </a:prstGeom>
            <a:noFill/>
          </p:spPr>
          <p:txBody>
            <a:bodyPr wrap="square" lIns="179183" tIns="143347" rIns="179183" bIns="143347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895698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588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1200" cap="none" spc="0" normalizeH="0" baseline="0" noProof="0">
                  <a:ln>
                    <a:noFill/>
                  </a:ln>
                  <a:gradFill>
                    <a:gsLst>
                      <a:gs pos="6364">
                        <a:srgbClr val="353535"/>
                      </a:gs>
                      <a:gs pos="21818">
                        <a:srgbClr val="353535"/>
                      </a:gs>
                    </a:gsLst>
                    <a:lin ang="5400000" scaled="0"/>
                  </a:gradFill>
                  <a:effectLst/>
                  <a:uLnTx/>
                  <a:uFillTx/>
                  <a:latin typeface="Segoe UI" panose="020B0502040204020203" pitchFamily="34" charset="0"/>
                  <a:ea typeface="+mn-ea"/>
                  <a:cs typeface="Segoe UI" panose="020B0502040204020203" pitchFamily="34" charset="0"/>
                </a:rPr>
                <a:t>Language</a:t>
              </a: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5DC2386B-19C8-4875-9A2B-8EC35CCCE471}"/>
              </a:ext>
            </a:extLst>
          </p:cNvPr>
          <p:cNvGrpSpPr/>
          <p:nvPr/>
        </p:nvGrpSpPr>
        <p:grpSpPr>
          <a:xfrm>
            <a:off x="9699913" y="2014654"/>
            <a:ext cx="2248665" cy="3780330"/>
            <a:chOff x="9627341" y="1681532"/>
            <a:chExt cx="2348759" cy="4731968"/>
          </a:xfrm>
        </p:grpSpPr>
        <p:sp>
          <p:nvSpPr>
            <p:cNvPr id="24" name="Freeform 97">
              <a:extLst>
                <a:ext uri="{FF2B5EF4-FFF2-40B4-BE49-F238E27FC236}">
                  <a16:creationId xmlns:a16="http://schemas.microsoft.com/office/drawing/2014/main" id="{7891367B-CB9A-42C2-A397-7C85FE8C13D4}"/>
                </a:ext>
              </a:extLst>
            </p:cNvPr>
            <p:cNvSpPr/>
            <p:nvPr/>
          </p:nvSpPr>
          <p:spPr bwMode="auto">
            <a:xfrm>
              <a:off x="9859732" y="3119197"/>
              <a:ext cx="1920240" cy="3294303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headEnd type="none" w="med" len="med"/>
              <a:tailEnd type="none" w="med" len="med"/>
            </a:ln>
            <a:effectLst/>
          </p:spPr>
          <p:txBody>
            <a:bodyPr rot="0" spcFirstLastPara="0" vert="horz" wrap="square" lIns="0" tIns="0" rIns="0" bIns="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51004" rtl="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0" cap="none" spc="0" normalizeH="0" baseline="0" noProof="0">
                  <a:ln>
                    <a:noFill/>
                  </a:ln>
                  <a:gradFill>
                    <a:gsLst>
                      <a:gs pos="1250">
                        <a:srgbClr val="1A1A1A"/>
                      </a:gs>
                      <a:gs pos="100000">
                        <a:srgbClr val="1A1A1A"/>
                      </a:gs>
                    </a:gsLst>
                    <a:lin ang="0" scaled="0"/>
                  </a:gradFill>
                  <a:effectLst/>
                  <a:uLnTx/>
                  <a:uFillTx/>
                  <a:latin typeface="Segoe UI"/>
                  <a:ea typeface="+mn-ea"/>
                  <a:cs typeface="Segoe UI Semibold" panose="020B0702040204020203" pitchFamily="34" charset="0"/>
                </a:rPr>
                <a:t>Ad-free web, news, image, </a:t>
              </a:r>
              <a:br>
                <a:rPr kumimoji="0" lang="en-US" sz="1100" b="0" i="0" u="none" strike="noStrike" kern="0" cap="none" spc="0" normalizeH="0" baseline="0" noProof="0">
                  <a:ln>
                    <a:noFill/>
                  </a:ln>
                  <a:gradFill>
                    <a:gsLst>
                      <a:gs pos="1250">
                        <a:srgbClr val="1A1A1A"/>
                      </a:gs>
                      <a:gs pos="100000">
                        <a:srgbClr val="1A1A1A"/>
                      </a:gs>
                    </a:gsLst>
                    <a:lin ang="0" scaled="0"/>
                  </a:gradFill>
                  <a:effectLst/>
                  <a:uLnTx/>
                  <a:uFillTx/>
                  <a:latin typeface="Segoe UI"/>
                  <a:ea typeface="+mn-ea"/>
                  <a:cs typeface="Segoe UI Semibold" panose="020B0702040204020203" pitchFamily="34" charset="0"/>
                </a:rPr>
              </a:br>
              <a:r>
                <a:rPr kumimoji="0" lang="en-US" sz="1100" b="0" i="0" u="none" strike="noStrike" kern="0" cap="none" spc="0" normalizeH="0" baseline="0" noProof="0">
                  <a:ln>
                    <a:noFill/>
                  </a:ln>
                  <a:gradFill>
                    <a:gsLst>
                      <a:gs pos="1250">
                        <a:srgbClr val="1A1A1A"/>
                      </a:gs>
                      <a:gs pos="100000">
                        <a:srgbClr val="1A1A1A"/>
                      </a:gs>
                    </a:gsLst>
                    <a:lin ang="0" scaled="0"/>
                  </a:gradFill>
                  <a:effectLst/>
                  <a:uLnTx/>
                  <a:uFillTx/>
                  <a:latin typeface="Segoe UI"/>
                  <a:ea typeface="+mn-ea"/>
                  <a:cs typeface="Segoe UI Semibold" panose="020B0702040204020203" pitchFamily="34" charset="0"/>
                </a:rPr>
                <a:t>and video search results</a:t>
              </a:r>
            </a:p>
            <a:p>
              <a:pPr marL="0" marR="0" lvl="0" indent="0" algn="ctr" defTabSz="951004" rtl="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0" cap="none" spc="0" normalizeH="0" baseline="0" noProof="0">
                  <a:ln>
                    <a:noFill/>
                  </a:ln>
                  <a:gradFill>
                    <a:gsLst>
                      <a:gs pos="1250">
                        <a:srgbClr val="1A1A1A"/>
                      </a:gs>
                      <a:gs pos="100000">
                        <a:srgbClr val="1A1A1A"/>
                      </a:gs>
                    </a:gsLst>
                    <a:lin ang="0" scaled="0"/>
                  </a:gradFill>
                  <a:effectLst/>
                  <a:uLnTx/>
                  <a:uFillTx/>
                  <a:latin typeface="Segoe UI"/>
                  <a:ea typeface="+mn-ea"/>
                  <a:cs typeface="Segoe UI Semibold" panose="020B0702040204020203" pitchFamily="34" charset="0"/>
                </a:rPr>
                <a:t>Trends for video, news</a:t>
              </a:r>
            </a:p>
            <a:p>
              <a:pPr marL="0" marR="0" lvl="0" indent="0" algn="ctr" defTabSz="951004" rtl="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0" cap="none" spc="0" normalizeH="0" baseline="0" noProof="0">
                  <a:ln>
                    <a:noFill/>
                  </a:ln>
                  <a:gradFill>
                    <a:gsLst>
                      <a:gs pos="1250">
                        <a:srgbClr val="1A1A1A"/>
                      </a:gs>
                      <a:gs pos="100000">
                        <a:srgbClr val="1A1A1A"/>
                      </a:gs>
                    </a:gsLst>
                    <a:lin ang="0" scaled="0"/>
                  </a:gradFill>
                  <a:effectLst/>
                  <a:uLnTx/>
                  <a:uFillTx/>
                  <a:latin typeface="Segoe UI"/>
                  <a:ea typeface="+mn-ea"/>
                  <a:cs typeface="Segoe UI Semibold" panose="020B0702040204020203" pitchFamily="34" charset="0"/>
                </a:rPr>
                <a:t>Image identification, classification and </a:t>
              </a:r>
              <a:br>
                <a:rPr kumimoji="0" lang="en-US" sz="1100" b="0" i="0" u="none" strike="noStrike" kern="0" cap="none" spc="0" normalizeH="0" baseline="0" noProof="0">
                  <a:ln>
                    <a:noFill/>
                  </a:ln>
                  <a:gradFill>
                    <a:gsLst>
                      <a:gs pos="1250">
                        <a:srgbClr val="1A1A1A"/>
                      </a:gs>
                      <a:gs pos="100000">
                        <a:srgbClr val="1A1A1A"/>
                      </a:gs>
                    </a:gsLst>
                    <a:lin ang="0" scaled="0"/>
                  </a:gradFill>
                  <a:effectLst/>
                  <a:uLnTx/>
                  <a:uFillTx/>
                  <a:latin typeface="Segoe UI"/>
                  <a:ea typeface="+mn-ea"/>
                  <a:cs typeface="Segoe UI Semibold" panose="020B0702040204020203" pitchFamily="34" charset="0"/>
                </a:rPr>
              </a:br>
              <a:r>
                <a:rPr kumimoji="0" lang="en-US" sz="1100" b="0" i="0" u="none" strike="noStrike" kern="0" cap="none" spc="0" normalizeH="0" baseline="0" noProof="0">
                  <a:ln>
                    <a:noFill/>
                  </a:ln>
                  <a:gradFill>
                    <a:gsLst>
                      <a:gs pos="1250">
                        <a:srgbClr val="1A1A1A"/>
                      </a:gs>
                      <a:gs pos="100000">
                        <a:srgbClr val="1A1A1A"/>
                      </a:gs>
                    </a:gsLst>
                    <a:lin ang="0" scaled="0"/>
                  </a:gradFill>
                  <a:effectLst/>
                  <a:uLnTx/>
                  <a:uFillTx/>
                  <a:latin typeface="Segoe UI"/>
                  <a:ea typeface="+mn-ea"/>
                  <a:cs typeface="Segoe UI Semibold" panose="020B0702040204020203" pitchFamily="34" charset="0"/>
                </a:rPr>
                <a:t>knowledge extraction</a:t>
              </a:r>
            </a:p>
            <a:p>
              <a:pPr marL="0" marR="0" lvl="0" indent="0" algn="ctr" defTabSz="951004" rtl="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0" cap="none" spc="0" normalizeH="0" baseline="0" noProof="0">
                  <a:ln>
                    <a:noFill/>
                  </a:ln>
                  <a:gradFill>
                    <a:gsLst>
                      <a:gs pos="1250">
                        <a:srgbClr val="1A1A1A"/>
                      </a:gs>
                      <a:gs pos="100000">
                        <a:srgbClr val="1A1A1A"/>
                      </a:gs>
                    </a:gsLst>
                    <a:lin ang="0" scaled="0"/>
                  </a:gradFill>
                  <a:effectLst/>
                  <a:uLnTx/>
                  <a:uFillTx/>
                  <a:latin typeface="Segoe UI"/>
                  <a:ea typeface="+mn-ea"/>
                  <a:cs typeface="Segoe UI Semibold" panose="020B0702040204020203" pitchFamily="34" charset="0"/>
                </a:rPr>
                <a:t>Identification of similar </a:t>
              </a:r>
              <a:br>
                <a:rPr kumimoji="0" lang="en-US" sz="1100" b="0" i="0" u="none" strike="noStrike" kern="0" cap="none" spc="0" normalizeH="0" baseline="0" noProof="0">
                  <a:ln>
                    <a:noFill/>
                  </a:ln>
                  <a:gradFill>
                    <a:gsLst>
                      <a:gs pos="1250">
                        <a:srgbClr val="1A1A1A"/>
                      </a:gs>
                      <a:gs pos="100000">
                        <a:srgbClr val="1A1A1A"/>
                      </a:gs>
                    </a:gsLst>
                    <a:lin ang="0" scaled="0"/>
                  </a:gradFill>
                  <a:effectLst/>
                  <a:uLnTx/>
                  <a:uFillTx/>
                  <a:latin typeface="Segoe UI"/>
                  <a:ea typeface="+mn-ea"/>
                  <a:cs typeface="Segoe UI Semibold" panose="020B0702040204020203" pitchFamily="34" charset="0"/>
                </a:rPr>
              </a:br>
              <a:r>
                <a:rPr kumimoji="0" lang="en-US" sz="1100" b="0" i="0" u="none" strike="noStrike" kern="0" cap="none" spc="0" normalizeH="0" baseline="0" noProof="0">
                  <a:ln>
                    <a:noFill/>
                  </a:ln>
                  <a:gradFill>
                    <a:gsLst>
                      <a:gs pos="1250">
                        <a:srgbClr val="1A1A1A"/>
                      </a:gs>
                      <a:gs pos="100000">
                        <a:srgbClr val="1A1A1A"/>
                      </a:gs>
                    </a:gsLst>
                    <a:lin ang="0" scaled="0"/>
                  </a:gradFill>
                  <a:effectLst/>
                  <a:uLnTx/>
                  <a:uFillTx/>
                  <a:latin typeface="Segoe UI"/>
                  <a:ea typeface="+mn-ea"/>
                  <a:cs typeface="Segoe UI Semibold" panose="020B0702040204020203" pitchFamily="34" charset="0"/>
                </a:rPr>
                <a:t>images and products</a:t>
              </a:r>
            </a:p>
            <a:p>
              <a:pPr marL="0" marR="0" lvl="0" indent="0" algn="ctr" defTabSz="951004" rtl="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0" cap="none" spc="0" normalizeH="0" baseline="0" noProof="0">
                  <a:ln>
                    <a:noFill/>
                  </a:ln>
                  <a:gradFill>
                    <a:gsLst>
                      <a:gs pos="1250">
                        <a:srgbClr val="1A1A1A"/>
                      </a:gs>
                      <a:gs pos="100000">
                        <a:srgbClr val="1A1A1A"/>
                      </a:gs>
                    </a:gsLst>
                    <a:lin ang="0" scaled="0"/>
                  </a:gradFill>
                  <a:effectLst/>
                  <a:uLnTx/>
                  <a:uFillTx/>
                  <a:latin typeface="Segoe UI"/>
                  <a:ea typeface="+mn-ea"/>
                  <a:cs typeface="Segoe UI Semibold" panose="020B0702040204020203" pitchFamily="34" charset="0"/>
                </a:rPr>
                <a:t>Named entity recognition </a:t>
              </a:r>
              <a:br>
                <a:rPr kumimoji="0" lang="en-US" sz="1100" b="0" i="0" u="none" strike="noStrike" kern="0" cap="none" spc="0" normalizeH="0" baseline="0" noProof="0">
                  <a:ln>
                    <a:noFill/>
                  </a:ln>
                  <a:gradFill>
                    <a:gsLst>
                      <a:gs pos="1250">
                        <a:srgbClr val="1A1A1A"/>
                      </a:gs>
                      <a:gs pos="100000">
                        <a:srgbClr val="1A1A1A"/>
                      </a:gs>
                    </a:gsLst>
                    <a:lin ang="0" scaled="0"/>
                  </a:gradFill>
                  <a:effectLst/>
                  <a:uLnTx/>
                  <a:uFillTx/>
                  <a:latin typeface="Segoe UI"/>
                  <a:ea typeface="+mn-ea"/>
                  <a:cs typeface="Segoe UI Semibold" panose="020B0702040204020203" pitchFamily="34" charset="0"/>
                </a:rPr>
              </a:br>
              <a:r>
                <a:rPr kumimoji="0" lang="en-US" sz="1100" b="0" i="0" u="none" strike="noStrike" kern="0" cap="none" spc="0" normalizeH="0" baseline="0" noProof="0">
                  <a:ln>
                    <a:noFill/>
                  </a:ln>
                  <a:gradFill>
                    <a:gsLst>
                      <a:gs pos="1250">
                        <a:srgbClr val="1A1A1A"/>
                      </a:gs>
                      <a:gs pos="100000">
                        <a:srgbClr val="1A1A1A"/>
                      </a:gs>
                    </a:gsLst>
                    <a:lin ang="0" scaled="0"/>
                  </a:gradFill>
                  <a:effectLst/>
                  <a:uLnTx/>
                  <a:uFillTx/>
                  <a:latin typeface="Segoe UI"/>
                  <a:ea typeface="+mn-ea"/>
                  <a:cs typeface="Segoe UI Semibold" panose="020B0702040204020203" pitchFamily="34" charset="0"/>
                </a:rPr>
                <a:t>and classification</a:t>
              </a:r>
            </a:p>
            <a:p>
              <a:pPr marL="0" marR="0" lvl="0" indent="0" algn="ctr" defTabSz="951004" rtl="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0" cap="none" spc="0" normalizeH="0" baseline="0" noProof="0">
                  <a:ln>
                    <a:noFill/>
                  </a:ln>
                  <a:gradFill>
                    <a:gsLst>
                      <a:gs pos="1250">
                        <a:srgbClr val="1A1A1A"/>
                      </a:gs>
                      <a:gs pos="100000">
                        <a:srgbClr val="1A1A1A"/>
                      </a:gs>
                    </a:gsLst>
                    <a:lin ang="0" scaled="0"/>
                  </a:gradFill>
                  <a:effectLst/>
                  <a:uLnTx/>
                  <a:uFillTx/>
                  <a:latin typeface="Segoe UI"/>
                  <a:ea typeface="+mn-ea"/>
                  <a:cs typeface="Segoe UI Semibold" panose="020B0702040204020203" pitchFamily="34" charset="0"/>
                </a:rPr>
                <a:t>Knowledge acquisition </a:t>
              </a:r>
              <a:br>
                <a:rPr kumimoji="0" lang="en-US" sz="1100" b="0" i="0" u="none" strike="noStrike" kern="0" cap="none" spc="0" normalizeH="0" baseline="0" noProof="0">
                  <a:ln>
                    <a:noFill/>
                  </a:ln>
                  <a:gradFill>
                    <a:gsLst>
                      <a:gs pos="1250">
                        <a:srgbClr val="1A1A1A"/>
                      </a:gs>
                      <a:gs pos="100000">
                        <a:srgbClr val="1A1A1A"/>
                      </a:gs>
                    </a:gsLst>
                    <a:lin ang="0" scaled="0"/>
                  </a:gradFill>
                  <a:effectLst/>
                  <a:uLnTx/>
                  <a:uFillTx/>
                  <a:latin typeface="Segoe UI"/>
                  <a:ea typeface="+mn-ea"/>
                  <a:cs typeface="Segoe UI Semibold" panose="020B0702040204020203" pitchFamily="34" charset="0"/>
                </a:rPr>
              </a:br>
              <a:r>
                <a:rPr kumimoji="0" lang="en-US" sz="1100" b="0" i="0" u="none" strike="noStrike" kern="0" cap="none" spc="0" normalizeH="0" baseline="0" noProof="0">
                  <a:ln>
                    <a:noFill/>
                  </a:ln>
                  <a:gradFill>
                    <a:gsLst>
                      <a:gs pos="1250">
                        <a:srgbClr val="1A1A1A"/>
                      </a:gs>
                      <a:gs pos="100000">
                        <a:srgbClr val="1A1A1A"/>
                      </a:gs>
                    </a:gsLst>
                    <a:lin ang="0" scaled="0"/>
                  </a:gradFill>
                  <a:effectLst/>
                  <a:uLnTx/>
                  <a:uFillTx/>
                  <a:latin typeface="Segoe UI"/>
                  <a:ea typeface="+mn-ea"/>
                  <a:cs typeface="Segoe UI Semibold" panose="020B0702040204020203" pitchFamily="34" charset="0"/>
                </a:rPr>
                <a:t>for named entities</a:t>
              </a:r>
            </a:p>
            <a:p>
              <a:pPr marL="0" marR="0" lvl="0" indent="0" algn="ctr" defTabSz="951004" rtl="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0" cap="none" spc="0" normalizeH="0" baseline="0" noProof="0">
                  <a:ln>
                    <a:noFill/>
                  </a:ln>
                  <a:gradFill>
                    <a:gsLst>
                      <a:gs pos="1250">
                        <a:srgbClr val="1A1A1A"/>
                      </a:gs>
                      <a:gs pos="100000">
                        <a:srgbClr val="1A1A1A"/>
                      </a:gs>
                    </a:gsLst>
                    <a:lin ang="0" scaled="0"/>
                  </a:gradFill>
                  <a:effectLst/>
                  <a:uLnTx/>
                  <a:uFillTx/>
                  <a:latin typeface="Segoe UI"/>
                  <a:ea typeface="+mn-ea"/>
                  <a:cs typeface="Segoe UI Semibold" panose="020B0702040204020203" pitchFamily="34" charset="0"/>
                </a:rPr>
                <a:t>Search query autosuggest</a:t>
              </a:r>
            </a:p>
            <a:p>
              <a:pPr marL="0" marR="0" lvl="0" indent="0" algn="ctr" defTabSz="951004" rtl="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0" cap="none" spc="0" normalizeH="0" baseline="0" noProof="0">
                  <a:ln>
                    <a:noFill/>
                  </a:ln>
                  <a:gradFill>
                    <a:gsLst>
                      <a:gs pos="1250">
                        <a:srgbClr val="1A1A1A"/>
                      </a:gs>
                      <a:gs pos="100000">
                        <a:srgbClr val="1A1A1A"/>
                      </a:gs>
                    </a:gsLst>
                    <a:lin ang="0" scaled="0"/>
                  </a:gradFill>
                  <a:effectLst/>
                  <a:uLnTx/>
                  <a:uFillTx/>
                  <a:latin typeface="Segoe UI"/>
                  <a:ea typeface="+mn-ea"/>
                  <a:cs typeface="Segoe UI Semibold" panose="020B0702040204020203" pitchFamily="34" charset="0"/>
                </a:rPr>
                <a:t>Ad-free custom search </a:t>
              </a:r>
              <a:br>
                <a:rPr kumimoji="0" lang="en-US" sz="1100" b="0" i="0" u="none" strike="noStrike" kern="0" cap="none" spc="0" normalizeH="0" baseline="0" noProof="0">
                  <a:ln>
                    <a:noFill/>
                  </a:ln>
                  <a:gradFill>
                    <a:gsLst>
                      <a:gs pos="1250">
                        <a:srgbClr val="1A1A1A"/>
                      </a:gs>
                      <a:gs pos="100000">
                        <a:srgbClr val="1A1A1A"/>
                      </a:gs>
                    </a:gsLst>
                    <a:lin ang="0" scaled="0"/>
                  </a:gradFill>
                  <a:effectLst/>
                  <a:uLnTx/>
                  <a:uFillTx/>
                  <a:latin typeface="Segoe UI"/>
                  <a:ea typeface="+mn-ea"/>
                  <a:cs typeface="Segoe UI Semibold" panose="020B0702040204020203" pitchFamily="34" charset="0"/>
                </a:rPr>
              </a:br>
              <a:r>
                <a:rPr kumimoji="0" lang="en-US" sz="1100" b="0" i="0" u="none" strike="noStrike" kern="0" cap="none" spc="0" normalizeH="0" baseline="0" noProof="0">
                  <a:ln>
                    <a:noFill/>
                  </a:ln>
                  <a:gradFill>
                    <a:gsLst>
                      <a:gs pos="1250">
                        <a:srgbClr val="1A1A1A"/>
                      </a:gs>
                      <a:gs pos="100000">
                        <a:srgbClr val="1A1A1A"/>
                      </a:gs>
                    </a:gsLst>
                    <a:lin ang="0" scaled="0"/>
                  </a:gradFill>
                  <a:effectLst/>
                  <a:uLnTx/>
                  <a:uFillTx/>
                  <a:latin typeface="Segoe UI"/>
                  <a:ea typeface="+mn-ea"/>
                  <a:cs typeface="Segoe UI Semibold" panose="020B0702040204020203" pitchFamily="34" charset="0"/>
                </a:rPr>
                <a:t>engine creation</a:t>
              </a:r>
            </a:p>
          </p:txBody>
        </p: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BC243CEA-0708-4079-A4C7-3098A0063888}"/>
                </a:ext>
              </a:extLst>
            </p:cNvPr>
            <p:cNvCxnSpPr>
              <a:cxnSpLocks/>
            </p:cNvCxnSpPr>
            <p:nvPr/>
          </p:nvCxnSpPr>
          <p:spPr>
            <a:xfrm>
              <a:off x="9627341" y="1834432"/>
              <a:ext cx="0" cy="4571682"/>
            </a:xfrm>
            <a:prstGeom prst="line">
              <a:avLst/>
            </a:prstGeom>
            <a:ln w="12700">
              <a:solidFill>
                <a:schemeClr val="bg1">
                  <a:lumMod val="85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2D9ED0BF-EFB1-4E55-B97E-22A1FD9AC598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0438650" y="1681532"/>
              <a:ext cx="768872" cy="767564"/>
              <a:chOff x="10413412" y="1629610"/>
              <a:chExt cx="841248" cy="839816"/>
            </a:xfrm>
          </p:grpSpPr>
          <p:sp>
            <p:nvSpPr>
              <p:cNvPr id="28" name="Oval 27">
                <a:extLst>
                  <a:ext uri="{FF2B5EF4-FFF2-40B4-BE49-F238E27FC236}">
                    <a16:creationId xmlns:a16="http://schemas.microsoft.com/office/drawing/2014/main" id="{973AC7D8-7354-426A-A095-1B1867E90CF1}"/>
                  </a:ext>
                </a:extLst>
              </p:cNvPr>
              <p:cNvSpPr/>
              <p:nvPr/>
            </p:nvSpPr>
            <p:spPr bwMode="auto">
              <a:xfrm>
                <a:off x="10413412" y="1629610"/>
                <a:ext cx="841248" cy="839816"/>
              </a:xfrm>
              <a:prstGeom prst="ellipse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32472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N" sz="2400" b="0" i="0" u="none" strike="noStrike" kern="1200" cap="none" spc="0" normalizeH="0" baseline="0" noProof="0">
                  <a:ln>
                    <a:noFill/>
                  </a:ln>
                  <a:solidFill>
                    <a:srgbClr val="505050"/>
                  </a:solidFill>
                  <a:effectLst/>
                  <a:uLnTx/>
                  <a:uFillTx/>
                  <a:latin typeface="Segoe UI"/>
                  <a:ea typeface="Segoe UI" pitchFamily="34" charset="0"/>
                  <a:cs typeface="Segoe UI" pitchFamily="34" charset="0"/>
                </a:endParaRPr>
              </a:p>
            </p:txBody>
          </p:sp>
          <p:pic>
            <p:nvPicPr>
              <p:cNvPr id="29" name="Picture 28">
                <a:extLst>
                  <a:ext uri="{FF2B5EF4-FFF2-40B4-BE49-F238E27FC236}">
                    <a16:creationId xmlns:a16="http://schemas.microsoft.com/office/drawing/2014/main" id="{8AAD101C-846C-49AD-AFBE-EDC96B0B5DF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597481" y="1812963"/>
                <a:ext cx="473110" cy="473110"/>
              </a:xfrm>
              <a:prstGeom prst="rect">
                <a:avLst/>
              </a:prstGeom>
            </p:spPr>
          </p:pic>
        </p:grpSp>
        <p:sp>
          <p:nvSpPr>
            <p:cNvPr id="27" name="TextBox 66">
              <a:extLst>
                <a:ext uri="{FF2B5EF4-FFF2-40B4-BE49-F238E27FC236}">
                  <a16:creationId xmlns:a16="http://schemas.microsoft.com/office/drawing/2014/main" id="{F089717C-E923-4EF1-A675-7F398AF2B928}"/>
                </a:ext>
              </a:extLst>
            </p:cNvPr>
            <p:cNvSpPr txBox="1"/>
            <p:nvPr/>
          </p:nvSpPr>
          <p:spPr>
            <a:xfrm>
              <a:off x="9663604" y="2442378"/>
              <a:ext cx="2312496" cy="682357"/>
            </a:xfrm>
            <a:prstGeom prst="rect">
              <a:avLst/>
            </a:prstGeom>
            <a:noFill/>
          </p:spPr>
          <p:txBody>
            <a:bodyPr wrap="square" lIns="179183" tIns="143347" rIns="179183" bIns="143347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895698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588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1200" cap="none" spc="0" normalizeH="0" baseline="0" noProof="0">
                  <a:ln>
                    <a:noFill/>
                  </a:ln>
                  <a:gradFill>
                    <a:gsLst>
                      <a:gs pos="6364">
                        <a:srgbClr val="353535"/>
                      </a:gs>
                      <a:gs pos="21818">
                        <a:srgbClr val="353535"/>
                      </a:gs>
                    </a:gsLst>
                    <a:lin ang="5400000" scaled="0"/>
                  </a:gradFill>
                  <a:effectLst/>
                  <a:uLnTx/>
                  <a:uFillTx/>
                  <a:latin typeface="Segoe UI" panose="020B0502040204020203" pitchFamily="34" charset="0"/>
                  <a:ea typeface="+mn-ea"/>
                  <a:cs typeface="Segoe UI" panose="020B0502040204020203" pitchFamily="34" charset="0"/>
                </a:rPr>
                <a:t>Search</a:t>
              </a: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D8744CD9-0FFE-486B-AA4E-62165C98B098}"/>
              </a:ext>
            </a:extLst>
          </p:cNvPr>
          <p:cNvGrpSpPr/>
          <p:nvPr/>
        </p:nvGrpSpPr>
        <p:grpSpPr>
          <a:xfrm>
            <a:off x="2680728" y="2013168"/>
            <a:ext cx="2223355" cy="3774429"/>
            <a:chOff x="2609282" y="1681532"/>
            <a:chExt cx="2322323" cy="4724582"/>
          </a:xfrm>
        </p:grpSpPr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F397B1B2-D938-45B3-AAF1-EA893D19B649}"/>
                </a:ext>
              </a:extLst>
            </p:cNvPr>
            <p:cNvGrpSpPr/>
            <p:nvPr/>
          </p:nvGrpSpPr>
          <p:grpSpPr>
            <a:xfrm>
              <a:off x="2609282" y="1681532"/>
              <a:ext cx="2126195" cy="4724582"/>
              <a:chOff x="2609282" y="1681532"/>
              <a:chExt cx="2126195" cy="4724582"/>
            </a:xfrm>
          </p:grpSpPr>
          <p:cxnSp>
            <p:nvCxnSpPr>
              <p:cNvPr id="19" name="Straight Connector 18">
                <a:extLst>
                  <a:ext uri="{FF2B5EF4-FFF2-40B4-BE49-F238E27FC236}">
                    <a16:creationId xmlns:a16="http://schemas.microsoft.com/office/drawing/2014/main" id="{A36C0E92-1209-4597-8D20-36242B0F474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609282" y="1834432"/>
                <a:ext cx="0" cy="4571682"/>
              </a:xfrm>
              <a:prstGeom prst="line">
                <a:avLst/>
              </a:prstGeom>
              <a:ln w="12700">
                <a:solidFill>
                  <a:schemeClr val="bg1">
                    <a:lumMod val="85000"/>
                  </a:schemeClr>
                </a:solidFill>
                <a:headEnd type="none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0" name="Freeform 83">
                <a:extLst>
                  <a:ext uri="{FF2B5EF4-FFF2-40B4-BE49-F238E27FC236}">
                    <a16:creationId xmlns:a16="http://schemas.microsoft.com/office/drawing/2014/main" id="{8917D0E6-AB09-4A19-B884-BB1F39465ECD}"/>
                  </a:ext>
                </a:extLst>
              </p:cNvPr>
              <p:cNvSpPr/>
              <p:nvPr/>
            </p:nvSpPr>
            <p:spPr bwMode="auto">
              <a:xfrm>
                <a:off x="2815237" y="3119197"/>
                <a:ext cx="1920240" cy="3281603"/>
              </a:xfrm>
              <a:prstGeom prst="rect">
                <a:avLst/>
              </a:prstGeom>
              <a:noFill/>
              <a:ln w="9525" cap="flat" cmpd="sng" algn="ctr">
                <a:noFill/>
                <a:prstDash val="solid"/>
                <a:headEnd type="none" w="med" len="med"/>
                <a:tailEnd type="none" w="med" len="med"/>
              </a:ln>
              <a:effectLst/>
            </p:spPr>
            <p:txBody>
              <a:bodyPr rot="0" spcFirstLastPara="0" vert="horz" wrap="square" lIns="0" tIns="0" rIns="0" bIns="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51004" rtl="0" eaLnBrk="1" fontAlgn="base" latinLnBrk="0" hangingPunct="1">
                  <a:lnSpc>
                    <a:spcPct val="90000"/>
                  </a:lnSpc>
                  <a:spcBef>
                    <a:spcPct val="0"/>
                  </a:spcBef>
                  <a:spcAft>
                    <a:spcPts val="8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100" b="0" i="0" u="none" strike="noStrike" kern="0" cap="none" spc="0" normalizeH="0" baseline="0" noProof="0" dirty="0">
                    <a:ln>
                      <a:noFill/>
                    </a:ln>
                    <a:gradFill>
                      <a:gsLst>
                        <a:gs pos="1250">
                          <a:srgbClr val="1A1A1A"/>
                        </a:gs>
                        <a:gs pos="100000">
                          <a:srgbClr val="1A1A1A"/>
                        </a:gs>
                      </a:gsLst>
                      <a:lin ang="0" scaled="0"/>
                    </a:gradFill>
                    <a:effectLst/>
                    <a:uLnTx/>
                    <a:uFillTx/>
                    <a:latin typeface="Segoe UI"/>
                    <a:ea typeface="+mn-ea"/>
                    <a:cs typeface="Segoe UI Semibold" panose="020B0702040204020203" pitchFamily="34" charset="0"/>
                  </a:rPr>
                  <a:t>Speech transcription </a:t>
                </a:r>
                <a:br>
                  <a:rPr kumimoji="0" lang="en-US" sz="1100" b="0" i="0" u="none" strike="noStrike" kern="0" cap="none" spc="0" normalizeH="0" baseline="0" noProof="0" dirty="0">
                    <a:ln>
                      <a:noFill/>
                    </a:ln>
                    <a:gradFill>
                      <a:gsLst>
                        <a:gs pos="1250">
                          <a:srgbClr val="1A1A1A"/>
                        </a:gs>
                        <a:gs pos="100000">
                          <a:srgbClr val="1A1A1A"/>
                        </a:gs>
                      </a:gsLst>
                      <a:lin ang="0" scaled="0"/>
                    </a:gradFill>
                    <a:effectLst/>
                    <a:uLnTx/>
                    <a:uFillTx/>
                    <a:latin typeface="Segoe UI"/>
                    <a:ea typeface="+mn-ea"/>
                    <a:cs typeface="Segoe UI Semibold" panose="020B0702040204020203" pitchFamily="34" charset="0"/>
                  </a:rPr>
                </a:br>
                <a:r>
                  <a:rPr kumimoji="0" lang="en-US" sz="1100" b="0" i="0" u="none" strike="noStrike" kern="0" cap="none" spc="0" normalizeH="0" baseline="0" noProof="0" dirty="0">
                    <a:ln>
                      <a:noFill/>
                    </a:ln>
                    <a:gradFill>
                      <a:gsLst>
                        <a:gs pos="1250">
                          <a:srgbClr val="1A1A1A"/>
                        </a:gs>
                        <a:gs pos="100000">
                          <a:srgbClr val="1A1A1A"/>
                        </a:gs>
                      </a:gsLst>
                      <a:lin ang="0" scaled="0"/>
                    </a:gradFill>
                    <a:effectLst/>
                    <a:uLnTx/>
                    <a:uFillTx/>
                    <a:latin typeface="Segoe UI"/>
                    <a:ea typeface="+mn-ea"/>
                    <a:cs typeface="Segoe UI Semibold" panose="020B0702040204020203" pitchFamily="34" charset="0"/>
                  </a:rPr>
                  <a:t>(Speech-to-text)</a:t>
                </a:r>
              </a:p>
              <a:p>
                <a:pPr marL="0" marR="0" lvl="0" indent="0" algn="ctr" defTabSz="951004" rtl="0" eaLnBrk="1" fontAlgn="base" latinLnBrk="0" hangingPunct="1">
                  <a:lnSpc>
                    <a:spcPct val="90000"/>
                  </a:lnSpc>
                  <a:spcBef>
                    <a:spcPct val="0"/>
                  </a:spcBef>
                  <a:spcAft>
                    <a:spcPts val="8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100" b="0" i="0" u="none" strike="noStrike" kern="0" cap="none" spc="0" normalizeH="0" baseline="0" noProof="0" dirty="0">
                    <a:ln>
                      <a:noFill/>
                    </a:ln>
                    <a:gradFill>
                      <a:gsLst>
                        <a:gs pos="1250">
                          <a:srgbClr val="1A1A1A"/>
                        </a:gs>
                        <a:gs pos="100000">
                          <a:srgbClr val="1A1A1A"/>
                        </a:gs>
                      </a:gsLst>
                      <a:lin ang="0" scaled="0"/>
                    </a:gradFill>
                    <a:effectLst/>
                    <a:uLnTx/>
                    <a:uFillTx/>
                    <a:latin typeface="Segoe UI"/>
                    <a:ea typeface="+mn-ea"/>
                    <a:cs typeface="Segoe UI Semibold" panose="020B0702040204020203" pitchFamily="34" charset="0"/>
                  </a:rPr>
                  <a:t>Speech Synthesis </a:t>
                </a:r>
                <a:br>
                  <a:rPr kumimoji="0" lang="en-US" sz="1100" b="0" i="0" u="none" strike="noStrike" kern="0" cap="none" spc="0" normalizeH="0" baseline="0" noProof="0" dirty="0">
                    <a:ln>
                      <a:noFill/>
                    </a:ln>
                    <a:gradFill>
                      <a:gsLst>
                        <a:gs pos="1250">
                          <a:srgbClr val="1A1A1A"/>
                        </a:gs>
                        <a:gs pos="100000">
                          <a:srgbClr val="1A1A1A"/>
                        </a:gs>
                      </a:gsLst>
                      <a:lin ang="0" scaled="0"/>
                    </a:gradFill>
                    <a:effectLst/>
                    <a:uLnTx/>
                    <a:uFillTx/>
                    <a:latin typeface="Segoe UI"/>
                    <a:ea typeface="+mn-ea"/>
                    <a:cs typeface="Segoe UI Semibold" panose="020B0702040204020203" pitchFamily="34" charset="0"/>
                  </a:rPr>
                </a:br>
                <a:r>
                  <a:rPr kumimoji="0" lang="en-US" sz="1100" b="0" i="0" u="none" strike="noStrike" kern="0" cap="none" spc="0" normalizeH="0" baseline="0" noProof="0" dirty="0">
                    <a:ln>
                      <a:noFill/>
                    </a:ln>
                    <a:gradFill>
                      <a:gsLst>
                        <a:gs pos="1250">
                          <a:srgbClr val="1A1A1A"/>
                        </a:gs>
                        <a:gs pos="100000">
                          <a:srgbClr val="1A1A1A"/>
                        </a:gs>
                      </a:gsLst>
                      <a:lin ang="0" scaled="0"/>
                    </a:gradFill>
                    <a:effectLst/>
                    <a:uLnTx/>
                    <a:uFillTx/>
                    <a:latin typeface="Segoe UI"/>
                    <a:ea typeface="+mn-ea"/>
                    <a:cs typeface="Segoe UI Semibold" panose="020B0702040204020203" pitchFamily="34" charset="0"/>
                  </a:rPr>
                  <a:t>(Text-to-speech)</a:t>
                </a:r>
              </a:p>
              <a:p>
                <a:pPr marL="0" marR="0" lvl="0" indent="0" algn="ctr" defTabSz="951004" rtl="0" eaLnBrk="1" fontAlgn="base" latinLnBrk="0" hangingPunct="1">
                  <a:lnSpc>
                    <a:spcPct val="90000"/>
                  </a:lnSpc>
                  <a:spcBef>
                    <a:spcPct val="0"/>
                  </a:spcBef>
                  <a:spcAft>
                    <a:spcPts val="8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100" b="0" i="0" u="none" strike="noStrike" kern="0" cap="none" spc="0" normalizeH="0" baseline="0" noProof="0" dirty="0">
                    <a:ln>
                      <a:noFill/>
                    </a:ln>
                    <a:gradFill>
                      <a:gsLst>
                        <a:gs pos="1250">
                          <a:srgbClr val="1A1A1A"/>
                        </a:gs>
                        <a:gs pos="100000">
                          <a:srgbClr val="1A1A1A"/>
                        </a:gs>
                      </a:gsLst>
                      <a:lin ang="0" scaled="0"/>
                    </a:gradFill>
                    <a:effectLst/>
                    <a:uLnTx/>
                    <a:uFillTx/>
                    <a:latin typeface="Segoe UI"/>
                    <a:ea typeface="+mn-ea"/>
                    <a:cs typeface="Segoe UI Semibold" panose="020B0702040204020203" pitchFamily="34" charset="0"/>
                  </a:rPr>
                  <a:t>Real-time speech translation</a:t>
                </a:r>
              </a:p>
              <a:p>
                <a:pPr marL="0" marR="0" lvl="0" indent="0" algn="ctr" defTabSz="951004" rtl="0" eaLnBrk="1" fontAlgn="base" latinLnBrk="0" hangingPunct="1">
                  <a:lnSpc>
                    <a:spcPct val="90000"/>
                  </a:lnSpc>
                  <a:spcBef>
                    <a:spcPct val="0"/>
                  </a:spcBef>
                  <a:spcAft>
                    <a:spcPts val="8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100" b="0" i="0" u="none" strike="noStrike" kern="0" cap="none" spc="0" normalizeH="0" baseline="0" noProof="0" dirty="0">
                    <a:ln>
                      <a:noFill/>
                    </a:ln>
                    <a:gradFill>
                      <a:gsLst>
                        <a:gs pos="1250">
                          <a:srgbClr val="1A1A1A"/>
                        </a:gs>
                        <a:gs pos="100000">
                          <a:srgbClr val="1A1A1A"/>
                        </a:gs>
                      </a:gsLst>
                      <a:lin ang="0" scaled="0"/>
                    </a:gradFill>
                    <a:effectLst/>
                    <a:uLnTx/>
                    <a:uFillTx/>
                    <a:latin typeface="Segoe UI"/>
                    <a:ea typeface="+mn-ea"/>
                    <a:cs typeface="Segoe UI Semibold" panose="020B0702040204020203" pitchFamily="34" charset="0"/>
                  </a:rPr>
                  <a:t>Speaker identification </a:t>
                </a:r>
                <a:br>
                  <a:rPr kumimoji="0" lang="en-US" sz="1100" b="0" i="0" u="none" strike="noStrike" kern="0" cap="none" spc="0" normalizeH="0" baseline="0" noProof="0" dirty="0">
                    <a:ln>
                      <a:noFill/>
                    </a:ln>
                    <a:gradFill>
                      <a:gsLst>
                        <a:gs pos="1250">
                          <a:srgbClr val="1A1A1A"/>
                        </a:gs>
                        <a:gs pos="100000">
                          <a:srgbClr val="1A1A1A"/>
                        </a:gs>
                      </a:gsLst>
                      <a:lin ang="0" scaled="0"/>
                    </a:gradFill>
                    <a:effectLst/>
                    <a:uLnTx/>
                    <a:uFillTx/>
                    <a:latin typeface="Segoe UI"/>
                    <a:ea typeface="+mn-ea"/>
                    <a:cs typeface="Segoe UI Semibold" panose="020B0702040204020203" pitchFamily="34" charset="0"/>
                  </a:rPr>
                </a:br>
                <a:r>
                  <a:rPr kumimoji="0" lang="en-US" sz="1100" b="0" i="0" u="none" strike="noStrike" kern="0" cap="none" spc="0" normalizeH="0" baseline="0" noProof="0" dirty="0">
                    <a:ln>
                      <a:noFill/>
                    </a:ln>
                    <a:gradFill>
                      <a:gsLst>
                        <a:gs pos="1250">
                          <a:srgbClr val="1A1A1A"/>
                        </a:gs>
                        <a:gs pos="100000">
                          <a:srgbClr val="1A1A1A"/>
                        </a:gs>
                      </a:gsLst>
                      <a:lin ang="0" scaled="0"/>
                    </a:gradFill>
                    <a:effectLst/>
                    <a:uLnTx/>
                    <a:uFillTx/>
                    <a:latin typeface="Segoe UI"/>
                    <a:ea typeface="+mn-ea"/>
                    <a:cs typeface="Segoe UI Semibold" panose="020B0702040204020203" pitchFamily="34" charset="0"/>
                  </a:rPr>
                  <a:t>and verification</a:t>
                </a:r>
              </a:p>
              <a:p>
                <a:pPr marL="0" marR="0" lvl="0" indent="0" algn="ctr" defTabSz="951004" rtl="0" eaLnBrk="1" fontAlgn="base" latinLnBrk="0" hangingPunct="1">
                  <a:lnSpc>
                    <a:spcPct val="90000"/>
                  </a:lnSpc>
                  <a:spcBef>
                    <a:spcPct val="0"/>
                  </a:spcBef>
                  <a:spcAft>
                    <a:spcPts val="8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100" b="0" i="0" u="none" strike="noStrike" kern="0" cap="none" spc="0" normalizeH="0" baseline="0" noProof="0" dirty="0">
                    <a:ln>
                      <a:noFill/>
                    </a:ln>
                    <a:gradFill>
                      <a:gsLst>
                        <a:gs pos="1250">
                          <a:srgbClr val="1A1A1A"/>
                        </a:gs>
                        <a:gs pos="100000">
                          <a:srgbClr val="1A1A1A"/>
                        </a:gs>
                      </a:gsLst>
                      <a:lin ang="0" scaled="0"/>
                    </a:gradFill>
                    <a:effectLst/>
                    <a:uLnTx/>
                    <a:uFillTx/>
                    <a:latin typeface="Segoe UI"/>
                    <a:ea typeface="+mn-ea"/>
                    <a:cs typeface="Segoe UI Semibold" panose="020B0702040204020203" pitchFamily="34" charset="0"/>
                  </a:rPr>
                  <a:t>Custom Speech models for transcription and translation</a:t>
                </a:r>
              </a:p>
              <a:p>
                <a:pPr marL="0" marR="0" lvl="0" indent="0" algn="ctr" defTabSz="951004" rtl="0" eaLnBrk="1" fontAlgn="base" latinLnBrk="0" hangingPunct="1">
                  <a:lnSpc>
                    <a:spcPct val="90000"/>
                  </a:lnSpc>
                  <a:spcBef>
                    <a:spcPct val="0"/>
                  </a:spcBef>
                  <a:spcAft>
                    <a:spcPts val="8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100" b="0" i="0" u="none" strike="noStrike" kern="0" cap="none" spc="0" normalizeH="0" baseline="0" noProof="0" dirty="0">
                    <a:ln>
                      <a:noFill/>
                    </a:ln>
                    <a:gradFill>
                      <a:gsLst>
                        <a:gs pos="1250">
                          <a:srgbClr val="1A1A1A"/>
                        </a:gs>
                        <a:gs pos="100000">
                          <a:srgbClr val="1A1A1A"/>
                        </a:gs>
                      </a:gsLst>
                      <a:lin ang="0" scaled="0"/>
                    </a:gradFill>
                    <a:effectLst/>
                    <a:uLnTx/>
                    <a:uFillTx/>
                    <a:latin typeface="Segoe UI"/>
                    <a:ea typeface="+mn-ea"/>
                    <a:cs typeface="Segoe UI Semibold" panose="020B0702040204020203" pitchFamily="34" charset="0"/>
                  </a:rPr>
                  <a:t>Custom voice</a:t>
                </a:r>
              </a:p>
              <a:p>
                <a:pPr marL="0" marR="0" lvl="0" indent="0" algn="ctr" defTabSz="951004" rtl="0" eaLnBrk="1" fontAlgn="base" latinLnBrk="0" hangingPunct="1">
                  <a:lnSpc>
                    <a:spcPct val="90000"/>
                  </a:lnSpc>
                  <a:spcBef>
                    <a:spcPct val="0"/>
                  </a:spcBef>
                  <a:spcAft>
                    <a:spcPts val="80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100" b="0" i="0" u="none" strike="noStrike" kern="0" cap="none" spc="0" normalizeH="0" baseline="0" noProof="0" dirty="0">
                  <a:ln>
                    <a:noFill/>
                  </a:ln>
                  <a:gradFill>
                    <a:gsLst>
                      <a:gs pos="1250">
                        <a:srgbClr val="1A1A1A"/>
                      </a:gs>
                      <a:gs pos="100000">
                        <a:srgbClr val="1A1A1A"/>
                      </a:gs>
                    </a:gsLst>
                    <a:lin ang="0" scaled="0"/>
                  </a:gradFill>
                  <a:effectLst/>
                  <a:uLnTx/>
                  <a:uFillTx/>
                  <a:latin typeface="Segoe UI"/>
                  <a:ea typeface="+mn-ea"/>
                  <a:cs typeface="Segoe UI Semibold" panose="020B0702040204020203" pitchFamily="34" charset="0"/>
                </a:endParaRPr>
              </a:p>
              <a:p>
                <a:pPr marL="0" marR="0" lvl="0" indent="0" algn="ctr" defTabSz="951004" rtl="0" eaLnBrk="1" fontAlgn="base" latinLnBrk="0" hangingPunct="1">
                  <a:lnSpc>
                    <a:spcPct val="90000"/>
                  </a:lnSpc>
                  <a:spcBef>
                    <a:spcPct val="0"/>
                  </a:spcBef>
                  <a:spcAft>
                    <a:spcPts val="80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100" b="0" i="0" u="none" strike="noStrike" kern="0" cap="none" spc="0" normalizeH="0" baseline="0" noProof="0" dirty="0">
                  <a:ln>
                    <a:noFill/>
                  </a:ln>
                  <a:gradFill>
                    <a:gsLst>
                      <a:gs pos="1250">
                        <a:srgbClr val="1A1A1A"/>
                      </a:gs>
                      <a:gs pos="100000">
                        <a:srgbClr val="1A1A1A"/>
                      </a:gs>
                    </a:gsLst>
                    <a:lin ang="0" scaled="0"/>
                  </a:gradFill>
                  <a:effectLst/>
                  <a:uLnTx/>
                  <a:uFillTx/>
                  <a:latin typeface="Segoe UI"/>
                  <a:ea typeface="+mn-ea"/>
                  <a:cs typeface="Segoe UI Semibold" panose="020B0702040204020203" pitchFamily="34" charset="0"/>
                </a:endParaRPr>
              </a:p>
            </p:txBody>
          </p:sp>
          <p:grpSp>
            <p:nvGrpSpPr>
              <p:cNvPr id="21" name="Group 20">
                <a:extLst>
                  <a:ext uri="{FF2B5EF4-FFF2-40B4-BE49-F238E27FC236}">
                    <a16:creationId xmlns:a16="http://schemas.microsoft.com/office/drawing/2014/main" id="{B789CB81-67FC-43CD-8BD8-DE513D8B26D0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>
                <a:off x="3390166" y="1681532"/>
                <a:ext cx="768870" cy="767564"/>
                <a:chOff x="3396504" y="1629609"/>
                <a:chExt cx="841248" cy="839818"/>
              </a:xfrm>
            </p:grpSpPr>
            <p:sp>
              <p:nvSpPr>
                <p:cNvPr id="22" name="Oval 21">
                  <a:extLst>
                    <a:ext uri="{FF2B5EF4-FFF2-40B4-BE49-F238E27FC236}">
                      <a16:creationId xmlns:a16="http://schemas.microsoft.com/office/drawing/2014/main" id="{C38798E4-3DD8-4005-BAFD-BD337E967D57}"/>
                    </a:ext>
                  </a:extLst>
                </p:cNvPr>
                <p:cNvSpPr/>
                <p:nvPr/>
              </p:nvSpPr>
              <p:spPr bwMode="auto">
                <a:xfrm>
                  <a:off x="3396504" y="1629609"/>
                  <a:ext cx="841248" cy="839818"/>
                </a:xfrm>
                <a:prstGeom prst="ellipse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  <a:headEnd type="none" w="med" len="med"/>
                  <a:tailEnd type="none" w="med" len="med"/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32472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IN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505050"/>
                    </a:solidFill>
                    <a:effectLst/>
                    <a:uLnTx/>
                    <a:uFillTx/>
                    <a:latin typeface="Segoe UI"/>
                    <a:ea typeface="Segoe UI" pitchFamily="34" charset="0"/>
                    <a:cs typeface="Segoe UI" pitchFamily="34" charset="0"/>
                  </a:endParaRPr>
                </a:p>
              </p:txBody>
            </p:sp>
            <p:pic>
              <p:nvPicPr>
                <p:cNvPr id="23" name="Picture 22">
                  <a:extLst>
                    <a:ext uri="{FF2B5EF4-FFF2-40B4-BE49-F238E27FC236}">
                      <a16:creationId xmlns:a16="http://schemas.microsoft.com/office/drawing/2014/main" id="{C3971D88-A510-4FDC-A625-2E890C9C2CB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3541112" y="1773502"/>
                  <a:ext cx="552032" cy="552032"/>
                </a:xfrm>
                <a:prstGeom prst="rect">
                  <a:avLst/>
                </a:prstGeom>
              </p:spPr>
            </p:pic>
          </p:grpSp>
        </p:grpSp>
        <p:sp>
          <p:nvSpPr>
            <p:cNvPr id="18" name="TextBox 67">
              <a:extLst>
                <a:ext uri="{FF2B5EF4-FFF2-40B4-BE49-F238E27FC236}">
                  <a16:creationId xmlns:a16="http://schemas.microsoft.com/office/drawing/2014/main" id="{F28EAD9E-6E02-4D08-A15C-478BA64DF0A1}"/>
                </a:ext>
              </a:extLst>
            </p:cNvPr>
            <p:cNvSpPr txBox="1"/>
            <p:nvPr/>
          </p:nvSpPr>
          <p:spPr>
            <a:xfrm>
              <a:off x="2619109" y="2442378"/>
              <a:ext cx="2312496" cy="682357"/>
            </a:xfrm>
            <a:prstGeom prst="rect">
              <a:avLst/>
            </a:prstGeom>
            <a:noFill/>
          </p:spPr>
          <p:txBody>
            <a:bodyPr wrap="square" lIns="179183" tIns="143347" rIns="89617" bIns="143347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895698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588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1200" cap="none" spc="0" normalizeH="0" baseline="0" noProof="0">
                  <a:ln>
                    <a:noFill/>
                  </a:ln>
                  <a:gradFill>
                    <a:gsLst>
                      <a:gs pos="6364">
                        <a:srgbClr val="353535"/>
                      </a:gs>
                      <a:gs pos="21818">
                        <a:srgbClr val="353535"/>
                      </a:gs>
                    </a:gsLst>
                    <a:lin ang="5400000" scaled="0"/>
                  </a:gradFill>
                  <a:effectLst/>
                  <a:uLnTx/>
                  <a:uFillTx/>
                  <a:latin typeface="Segoe UI" panose="020B0502040204020203" pitchFamily="34" charset="0"/>
                  <a:ea typeface="+mn-ea"/>
                  <a:cs typeface="Segoe UI" panose="020B0502040204020203" pitchFamily="34" charset="0"/>
                </a:rPr>
                <a:t>Speech</a:t>
              </a: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04B74EA6-115B-4ECF-AF45-7B16E0C8A39A}"/>
              </a:ext>
            </a:extLst>
          </p:cNvPr>
          <p:cNvGrpSpPr/>
          <p:nvPr/>
        </p:nvGrpSpPr>
        <p:grpSpPr>
          <a:xfrm>
            <a:off x="7360185" y="2014650"/>
            <a:ext cx="2240228" cy="3780333"/>
            <a:chOff x="7287988" y="1681528"/>
            <a:chExt cx="2339947" cy="4731972"/>
          </a:xfrm>
        </p:grpSpPr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A9EE5CB3-EBA9-48DD-B936-231095B75BF3}"/>
                </a:ext>
              </a:extLst>
            </p:cNvPr>
            <p:cNvGrpSpPr/>
            <p:nvPr/>
          </p:nvGrpSpPr>
          <p:grpSpPr>
            <a:xfrm>
              <a:off x="7287988" y="1681528"/>
              <a:ext cx="2143819" cy="4731972"/>
              <a:chOff x="7287988" y="1681528"/>
              <a:chExt cx="2143819" cy="4731972"/>
            </a:xfrm>
          </p:grpSpPr>
          <p:cxnSp>
            <p:nvCxnSpPr>
              <p:cNvPr id="11" name="Straight Connector 10">
                <a:extLst>
                  <a:ext uri="{FF2B5EF4-FFF2-40B4-BE49-F238E27FC236}">
                    <a16:creationId xmlns:a16="http://schemas.microsoft.com/office/drawing/2014/main" id="{876619C6-4988-41DA-8D1D-8BFABE015BF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87988" y="1834432"/>
                <a:ext cx="0" cy="4571682"/>
              </a:xfrm>
              <a:prstGeom prst="line">
                <a:avLst/>
              </a:prstGeom>
              <a:ln w="12700">
                <a:solidFill>
                  <a:schemeClr val="bg1">
                    <a:lumMod val="85000"/>
                  </a:schemeClr>
                </a:solidFill>
                <a:headEnd type="none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2" name="Freeform 117">
                <a:extLst>
                  <a:ext uri="{FF2B5EF4-FFF2-40B4-BE49-F238E27FC236}">
                    <a16:creationId xmlns:a16="http://schemas.microsoft.com/office/drawing/2014/main" id="{44C4B3CB-31DE-403D-9E6E-D94BE3E2CFB4}"/>
                  </a:ext>
                </a:extLst>
              </p:cNvPr>
              <p:cNvSpPr/>
              <p:nvPr/>
            </p:nvSpPr>
            <p:spPr bwMode="auto">
              <a:xfrm>
                <a:off x="7511567" y="3119197"/>
                <a:ext cx="1920240" cy="3294303"/>
              </a:xfrm>
              <a:prstGeom prst="rect">
                <a:avLst/>
              </a:prstGeom>
              <a:noFill/>
              <a:ln w="9525" cap="flat" cmpd="sng" algn="ctr">
                <a:noFill/>
                <a:prstDash val="solid"/>
                <a:headEnd type="none" w="med" len="med"/>
                <a:tailEnd type="none" w="med" len="med"/>
              </a:ln>
              <a:effectLst/>
            </p:spPr>
            <p:txBody>
              <a:bodyPr rot="0" spcFirstLastPara="0" vert="horz" wrap="square" lIns="0" tIns="0" rIns="0" bIns="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51004" rtl="0" eaLnBrk="1" fontAlgn="base" latinLnBrk="0" hangingPunct="1">
                  <a:lnSpc>
                    <a:spcPct val="90000"/>
                  </a:lnSpc>
                  <a:spcBef>
                    <a:spcPct val="0"/>
                  </a:spcBef>
                  <a:spcAft>
                    <a:spcPts val="8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100" b="0" i="0" u="none" strike="noStrike" kern="0" cap="none" spc="0" normalizeH="0" baseline="0" noProof="0" dirty="0">
                    <a:ln>
                      <a:noFill/>
                    </a:ln>
                    <a:gradFill>
                      <a:gsLst>
                        <a:gs pos="1250">
                          <a:srgbClr val="1A1A1A"/>
                        </a:gs>
                        <a:gs pos="100000">
                          <a:srgbClr val="1A1A1A"/>
                        </a:gs>
                      </a:gsLst>
                      <a:lin ang="0" scaled="0"/>
                    </a:gradFill>
                    <a:effectLst/>
                    <a:uLnTx/>
                    <a:uFillTx/>
                    <a:latin typeface="Segoe UI"/>
                    <a:ea typeface="+mn-ea"/>
                    <a:cs typeface="Segoe UI Semibold" panose="020B0702040204020203" pitchFamily="34" charset="0"/>
                  </a:rPr>
                  <a:t>Q&amp;A extraction from unstructured text</a:t>
                </a:r>
              </a:p>
              <a:p>
                <a:pPr marL="0" marR="0" lvl="0" indent="0" algn="ctr" defTabSz="951004" rtl="0" eaLnBrk="1" fontAlgn="base" latinLnBrk="0" hangingPunct="1">
                  <a:lnSpc>
                    <a:spcPct val="90000"/>
                  </a:lnSpc>
                  <a:spcBef>
                    <a:spcPct val="0"/>
                  </a:spcBef>
                  <a:spcAft>
                    <a:spcPts val="8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100" b="0" i="0" u="none" strike="noStrike" kern="0" cap="none" spc="0" normalizeH="0" baseline="0" noProof="0" dirty="0">
                    <a:ln>
                      <a:noFill/>
                    </a:ln>
                    <a:gradFill>
                      <a:gsLst>
                        <a:gs pos="1250">
                          <a:srgbClr val="1A1A1A"/>
                        </a:gs>
                        <a:gs pos="100000">
                          <a:srgbClr val="1A1A1A"/>
                        </a:gs>
                      </a:gsLst>
                      <a:lin ang="0" scaled="0"/>
                    </a:gradFill>
                    <a:effectLst/>
                    <a:uLnTx/>
                    <a:uFillTx/>
                    <a:latin typeface="Segoe UI"/>
                    <a:ea typeface="+mn-ea"/>
                    <a:cs typeface="Segoe UI Semibold" panose="020B0702040204020203" pitchFamily="34" charset="0"/>
                  </a:rPr>
                  <a:t>Knowledge base creation </a:t>
                </a:r>
                <a:br>
                  <a:rPr kumimoji="0" lang="en-US" sz="1100" b="0" i="0" u="none" strike="noStrike" kern="0" cap="none" spc="0" normalizeH="0" baseline="0" noProof="0" dirty="0">
                    <a:ln>
                      <a:noFill/>
                    </a:ln>
                    <a:gradFill>
                      <a:gsLst>
                        <a:gs pos="1250">
                          <a:srgbClr val="1A1A1A"/>
                        </a:gs>
                        <a:gs pos="100000">
                          <a:srgbClr val="1A1A1A"/>
                        </a:gs>
                      </a:gsLst>
                      <a:lin ang="0" scaled="0"/>
                    </a:gradFill>
                    <a:effectLst/>
                    <a:uLnTx/>
                    <a:uFillTx/>
                    <a:latin typeface="Segoe UI"/>
                    <a:ea typeface="+mn-ea"/>
                    <a:cs typeface="Segoe UI Semibold" panose="020B0702040204020203" pitchFamily="34" charset="0"/>
                  </a:rPr>
                </a:br>
                <a:r>
                  <a:rPr kumimoji="0" lang="en-US" sz="1100" b="0" i="0" u="none" strike="noStrike" kern="0" cap="none" spc="0" normalizeH="0" baseline="0" noProof="0" dirty="0">
                    <a:ln>
                      <a:noFill/>
                    </a:ln>
                    <a:gradFill>
                      <a:gsLst>
                        <a:gs pos="1250">
                          <a:srgbClr val="1A1A1A"/>
                        </a:gs>
                        <a:gs pos="100000">
                          <a:srgbClr val="1A1A1A"/>
                        </a:gs>
                      </a:gsLst>
                      <a:lin ang="0" scaled="0"/>
                    </a:gradFill>
                    <a:effectLst/>
                    <a:uLnTx/>
                    <a:uFillTx/>
                    <a:latin typeface="Segoe UI"/>
                    <a:ea typeface="+mn-ea"/>
                    <a:cs typeface="Segoe UI Semibold" panose="020B0702040204020203" pitchFamily="34" charset="0"/>
                  </a:rPr>
                  <a:t>from collections of Q&amp;As</a:t>
                </a:r>
              </a:p>
              <a:p>
                <a:pPr marL="0" marR="0" lvl="0" indent="0" algn="ctr" defTabSz="951004" rtl="0" eaLnBrk="1" fontAlgn="base" latinLnBrk="0" hangingPunct="1">
                  <a:lnSpc>
                    <a:spcPct val="90000"/>
                  </a:lnSpc>
                  <a:spcBef>
                    <a:spcPct val="0"/>
                  </a:spcBef>
                  <a:spcAft>
                    <a:spcPts val="8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100" b="0" i="0" u="none" strike="noStrike" kern="0" cap="none" spc="0" normalizeH="0" baseline="0" noProof="0" dirty="0">
                    <a:ln>
                      <a:noFill/>
                    </a:ln>
                    <a:gradFill>
                      <a:gsLst>
                        <a:gs pos="1250">
                          <a:srgbClr val="1A1A1A"/>
                        </a:gs>
                        <a:gs pos="100000">
                          <a:srgbClr val="1A1A1A"/>
                        </a:gs>
                      </a:gsLst>
                      <a:lin ang="0" scaled="0"/>
                    </a:gradFill>
                    <a:effectLst/>
                    <a:uLnTx/>
                    <a:uFillTx/>
                    <a:latin typeface="Segoe UI"/>
                    <a:ea typeface="+mn-ea"/>
                    <a:cs typeface="Segoe UI Semibold" panose="020B0702040204020203" pitchFamily="34" charset="0"/>
                  </a:rPr>
                  <a:t>Semantic matching for knowledge bases</a:t>
                </a:r>
              </a:p>
              <a:p>
                <a:pPr marL="0" marR="0" lvl="0" indent="0" algn="ctr" defTabSz="951004" rtl="0" eaLnBrk="1" fontAlgn="base" latinLnBrk="0" hangingPunct="1">
                  <a:lnSpc>
                    <a:spcPct val="90000"/>
                  </a:lnSpc>
                  <a:spcBef>
                    <a:spcPct val="0"/>
                  </a:spcBef>
                  <a:spcAft>
                    <a:spcPts val="8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100" b="0" i="0" u="none" strike="noStrike" kern="0" cap="none" spc="0" normalizeH="0" baseline="0" noProof="0" dirty="0" err="1">
                    <a:ln>
                      <a:noFill/>
                    </a:ln>
                    <a:gradFill>
                      <a:gsLst>
                        <a:gs pos="1250">
                          <a:srgbClr val="1A1A1A"/>
                        </a:gs>
                        <a:gs pos="100000">
                          <a:srgbClr val="1A1A1A"/>
                        </a:gs>
                      </a:gsLst>
                      <a:lin ang="0" scaled="0"/>
                    </a:gradFill>
                    <a:effectLst/>
                    <a:uLnTx/>
                    <a:uFillTx/>
                    <a:latin typeface="Segoe UI"/>
                    <a:ea typeface="+mn-ea"/>
                    <a:cs typeface="Segoe UI Semibold" panose="020B0702040204020203" pitchFamily="34" charset="0"/>
                  </a:rPr>
                  <a:t>Customisable</a:t>
                </a:r>
                <a:r>
                  <a:rPr kumimoji="0" lang="en-US" sz="1100" b="0" i="0" u="none" strike="noStrike" kern="0" cap="none" spc="0" normalizeH="0" baseline="0" noProof="0" dirty="0">
                    <a:ln>
                      <a:noFill/>
                    </a:ln>
                    <a:gradFill>
                      <a:gsLst>
                        <a:gs pos="1250">
                          <a:srgbClr val="1A1A1A"/>
                        </a:gs>
                        <a:gs pos="100000">
                          <a:srgbClr val="1A1A1A"/>
                        </a:gs>
                      </a:gsLst>
                      <a:lin ang="0" scaled="0"/>
                    </a:gradFill>
                    <a:effectLst/>
                    <a:uLnTx/>
                    <a:uFillTx/>
                    <a:latin typeface="Segoe UI"/>
                    <a:ea typeface="+mn-ea"/>
                    <a:cs typeface="Segoe UI Semibold" panose="020B0702040204020203" pitchFamily="34" charset="0"/>
                  </a:rPr>
                  <a:t> content personalization learning</a:t>
                </a:r>
              </a:p>
            </p:txBody>
          </p:sp>
          <p:grpSp>
            <p:nvGrpSpPr>
              <p:cNvPr id="13" name="Group 12">
                <a:extLst>
                  <a:ext uri="{FF2B5EF4-FFF2-40B4-BE49-F238E27FC236}">
                    <a16:creationId xmlns:a16="http://schemas.microsoft.com/office/drawing/2014/main" id="{B950D0F9-05C2-4C4E-B164-E3149D38284F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>
                <a:off x="8090522" y="1681528"/>
                <a:ext cx="768876" cy="767562"/>
                <a:chOff x="8065132" y="1631676"/>
                <a:chExt cx="841248" cy="839817"/>
              </a:xfrm>
            </p:grpSpPr>
            <p:sp>
              <p:nvSpPr>
                <p:cNvPr id="14" name="Oval 13">
                  <a:extLst>
                    <a:ext uri="{FF2B5EF4-FFF2-40B4-BE49-F238E27FC236}">
                      <a16:creationId xmlns:a16="http://schemas.microsoft.com/office/drawing/2014/main" id="{E327E1C7-4212-4DFA-8378-9C501A440142}"/>
                    </a:ext>
                  </a:extLst>
                </p:cNvPr>
                <p:cNvSpPr/>
                <p:nvPr/>
              </p:nvSpPr>
              <p:spPr bwMode="auto">
                <a:xfrm>
                  <a:off x="8310262" y="2035746"/>
                  <a:ext cx="105289" cy="112475"/>
                </a:xfrm>
                <a:prstGeom prst="ellipse">
                  <a:avLst/>
                </a:prstGeom>
                <a:solidFill>
                  <a:schemeClr val="bg1"/>
                </a:solidFill>
                <a:ln w="6350">
                  <a:solidFill>
                    <a:schemeClr val="bg1">
                      <a:lumMod val="75000"/>
                    </a:schemeClr>
                  </a:solidFill>
                  <a:headEnd type="none" w="med" len="med"/>
                  <a:tailEnd type="none" w="med" len="med"/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32472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IN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505050"/>
                    </a:solidFill>
                    <a:effectLst/>
                    <a:uLnTx/>
                    <a:uFillTx/>
                    <a:latin typeface="Segoe UI"/>
                    <a:ea typeface="Segoe UI" pitchFamily="34" charset="0"/>
                    <a:cs typeface="Segoe UI" pitchFamily="34" charset="0"/>
                  </a:endParaRPr>
                </a:p>
              </p:txBody>
            </p:sp>
            <p:sp>
              <p:nvSpPr>
                <p:cNvPr id="15" name="Oval 14">
                  <a:extLst>
                    <a:ext uri="{FF2B5EF4-FFF2-40B4-BE49-F238E27FC236}">
                      <a16:creationId xmlns:a16="http://schemas.microsoft.com/office/drawing/2014/main" id="{807D5894-55F0-4367-8E16-879B709FDF7A}"/>
                    </a:ext>
                  </a:extLst>
                </p:cNvPr>
                <p:cNvSpPr/>
                <p:nvPr/>
              </p:nvSpPr>
              <p:spPr bwMode="auto">
                <a:xfrm>
                  <a:off x="8065132" y="1631676"/>
                  <a:ext cx="841248" cy="839817"/>
                </a:xfrm>
                <a:prstGeom prst="ellipse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  <a:headEnd type="none" w="med" len="med"/>
                  <a:tailEnd type="none" w="med" len="med"/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32472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IN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505050"/>
                    </a:solidFill>
                    <a:effectLst/>
                    <a:uLnTx/>
                    <a:uFillTx/>
                    <a:latin typeface="Segoe UI"/>
                    <a:ea typeface="Segoe UI" pitchFamily="34" charset="0"/>
                    <a:cs typeface="Segoe UI" pitchFamily="34" charset="0"/>
                  </a:endParaRPr>
                </a:p>
              </p:txBody>
            </p:sp>
            <p:pic>
              <p:nvPicPr>
                <p:cNvPr id="16" name="Picture 15">
                  <a:extLst>
                    <a:ext uri="{FF2B5EF4-FFF2-40B4-BE49-F238E27FC236}">
                      <a16:creationId xmlns:a16="http://schemas.microsoft.com/office/drawing/2014/main" id="{91E14EC5-A558-4880-AC50-23D38D35C39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8207270" y="1770905"/>
                  <a:ext cx="556972" cy="561359"/>
                </a:xfrm>
                <a:prstGeom prst="rect">
                  <a:avLst/>
                </a:prstGeom>
              </p:spPr>
            </p:pic>
          </p:grpSp>
        </p:grpSp>
        <p:sp>
          <p:nvSpPr>
            <p:cNvPr id="10" name="TextBox 68">
              <a:extLst>
                <a:ext uri="{FF2B5EF4-FFF2-40B4-BE49-F238E27FC236}">
                  <a16:creationId xmlns:a16="http://schemas.microsoft.com/office/drawing/2014/main" id="{C5FA617D-3354-41F4-A833-63C1EC308B88}"/>
                </a:ext>
              </a:extLst>
            </p:cNvPr>
            <p:cNvSpPr txBox="1"/>
            <p:nvPr/>
          </p:nvSpPr>
          <p:spPr>
            <a:xfrm>
              <a:off x="7315439" y="2442377"/>
              <a:ext cx="2312496" cy="682357"/>
            </a:xfrm>
            <a:prstGeom prst="rect">
              <a:avLst/>
            </a:prstGeom>
            <a:noFill/>
          </p:spPr>
          <p:txBody>
            <a:bodyPr wrap="square" lIns="179183" tIns="143347" rIns="179183" bIns="143347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895698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588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1200" cap="none" spc="0" normalizeH="0" baseline="0" noProof="0">
                  <a:ln>
                    <a:noFill/>
                  </a:ln>
                  <a:gradFill>
                    <a:gsLst>
                      <a:gs pos="6364">
                        <a:srgbClr val="353535"/>
                      </a:gs>
                      <a:gs pos="21818">
                        <a:srgbClr val="353535"/>
                      </a:gs>
                    </a:gsLst>
                    <a:lin ang="5400000" scaled="0"/>
                  </a:gradFill>
                  <a:effectLst/>
                  <a:uLnTx/>
                  <a:uFillTx/>
                  <a:latin typeface="Segoe UI" panose="020B0502040204020203" pitchFamily="34" charset="0"/>
                  <a:ea typeface="+mn-ea"/>
                  <a:cs typeface="Segoe UI" panose="020B0502040204020203" pitchFamily="34" charset="0"/>
                </a:rPr>
                <a:t>Knowledge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8748693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11">
            <a:extLst>
              <a:ext uri="{FF2B5EF4-FFF2-40B4-BE49-F238E27FC236}">
                <a16:creationId xmlns:a16="http://schemas.microsoft.com/office/drawing/2014/main" id="{F63C748C-967B-4A7B-A90F-3EDD0F485A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3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13">
            <a:extLst>
              <a:ext uri="{FF2B5EF4-FFF2-40B4-BE49-F238E27FC236}">
                <a16:creationId xmlns:a16="http://schemas.microsoft.com/office/drawing/2014/main" id="{C0143637-4934-44E4-B909-BAF1E7B279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2"/>
            <a:ext cx="4062127" cy="685800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78C1E1F-717B-437C-90E0-146975FB6C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5400000">
            <a:off x="581025" y="1240076"/>
            <a:ext cx="2996471" cy="4584527"/>
          </a:xfrm>
        </p:spPr>
        <p:txBody>
          <a:bodyPr vert="vert270" lIns="91440" tIns="45720" rIns="91440" bIns="45720" rtlCol="0" anchor="ctr">
            <a:normAutofit/>
          </a:bodyPr>
          <a:lstStyle/>
          <a:p>
            <a:pPr algn="ctr"/>
            <a:br>
              <a:rPr lang="en-US" b="0" i="0" kern="1200" cap="all" dirty="0">
                <a:solidFill>
                  <a:srgbClr val="FFFFFF"/>
                </a:solidFill>
                <a:effectLst/>
                <a:latin typeface="+mj-lt"/>
                <a:ea typeface="+mj-ea"/>
                <a:cs typeface="+mj-cs"/>
              </a:rPr>
            </a:br>
            <a:r>
              <a:rPr lang="en-US" b="0" i="0" kern="1200" cap="all" dirty="0">
                <a:solidFill>
                  <a:srgbClr val="FFFFFF"/>
                </a:solidFill>
                <a:effectLst/>
                <a:latin typeface="+mj-lt"/>
                <a:ea typeface="+mj-ea"/>
                <a:cs typeface="+mj-cs"/>
              </a:rPr>
              <a:t>Architecture and Design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C5F5E229-4624-4FC8-8D35-1C6A1BB05276}"/>
              </a:ext>
            </a:extLst>
          </p:cNvPr>
          <p:cNvGrpSpPr/>
          <p:nvPr/>
        </p:nvGrpSpPr>
        <p:grpSpPr>
          <a:xfrm>
            <a:off x="7258163" y="2569874"/>
            <a:ext cx="1580811" cy="1562963"/>
            <a:chOff x="7540487" y="2478950"/>
            <a:chExt cx="1580811" cy="1562963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DB0F6BAF-4261-441B-B110-0163C01B2DBE}"/>
                </a:ext>
              </a:extLst>
            </p:cNvPr>
            <p:cNvSpPr/>
            <p:nvPr/>
          </p:nvSpPr>
          <p:spPr>
            <a:xfrm>
              <a:off x="7540487" y="2597426"/>
              <a:ext cx="1437861" cy="1444487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Bot</a:t>
              </a:r>
              <a:endParaRPr lang="en-AU" dirty="0"/>
            </a:p>
          </p:txBody>
        </p:sp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CCA08D29-BAEE-4162-B9B6-AEECA945986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8341008" y="2478950"/>
              <a:ext cx="780290" cy="780290"/>
            </a:xfrm>
            <a:prstGeom prst="rect">
              <a:avLst/>
            </a:prstGeom>
          </p:spPr>
        </p:pic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E3CB2603-93D7-4BD9-ADDD-96ADF2723E35}"/>
              </a:ext>
            </a:extLst>
          </p:cNvPr>
          <p:cNvGrpSpPr/>
          <p:nvPr/>
        </p:nvGrpSpPr>
        <p:grpSpPr>
          <a:xfrm>
            <a:off x="4410599" y="1776973"/>
            <a:ext cx="2219341" cy="3033654"/>
            <a:chOff x="4298823" y="2445138"/>
            <a:chExt cx="2219341" cy="3033654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0FDD5325-868B-4172-9B84-409BF207B14B}"/>
                </a:ext>
              </a:extLst>
            </p:cNvPr>
            <p:cNvSpPr/>
            <p:nvPr/>
          </p:nvSpPr>
          <p:spPr>
            <a:xfrm>
              <a:off x="4298823" y="2825904"/>
              <a:ext cx="1827573" cy="2652888"/>
            </a:xfrm>
            <a:prstGeom prst="rect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Microsoft Teams</a:t>
              </a:r>
              <a:endParaRPr lang="en-AU" dirty="0"/>
            </a:p>
          </p:txBody>
        </p:sp>
        <p:pic>
          <p:nvPicPr>
            <p:cNvPr id="22" name="Picture 21">
              <a:extLst>
                <a:ext uri="{FF2B5EF4-FFF2-40B4-BE49-F238E27FC236}">
                  <a16:creationId xmlns:a16="http://schemas.microsoft.com/office/drawing/2014/main" id="{833D5FED-1B47-4469-908F-AF7B355EA57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447037" y="2445138"/>
              <a:ext cx="1071127" cy="1068698"/>
            </a:xfrm>
            <a:prstGeom prst="rect">
              <a:avLst/>
            </a:prstGeom>
          </p:spPr>
        </p:pic>
      </p:grpSp>
      <p:sp>
        <p:nvSpPr>
          <p:cNvPr id="25" name="Rectangle 24">
            <a:extLst>
              <a:ext uri="{FF2B5EF4-FFF2-40B4-BE49-F238E27FC236}">
                <a16:creationId xmlns:a16="http://schemas.microsoft.com/office/drawing/2014/main" id="{29C99D1D-71FF-4036-8B44-F09B3FF99A11}"/>
              </a:ext>
            </a:extLst>
          </p:cNvPr>
          <p:cNvSpPr/>
          <p:nvPr/>
        </p:nvSpPr>
        <p:spPr>
          <a:xfrm>
            <a:off x="9525588" y="1776973"/>
            <a:ext cx="2140226" cy="3148766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Azure Hosting</a:t>
            </a:r>
            <a:endParaRPr lang="en-AU" dirty="0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D4E60E12-CD1F-4D9F-B606-0C9817E43CA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173287" y="1470603"/>
            <a:ext cx="780290" cy="780290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A8DAF83C-779F-4F7E-A75C-0190B198B79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56958" y="1470603"/>
            <a:ext cx="780290" cy="780290"/>
          </a:xfrm>
          <a:prstGeom prst="rect">
            <a:avLst/>
          </a:prstGeom>
        </p:spPr>
      </p:pic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56B59BEF-027A-4762-96F9-7F4B9A6C6014}"/>
              </a:ext>
            </a:extLst>
          </p:cNvPr>
          <p:cNvCxnSpPr/>
          <p:nvPr/>
        </p:nvCxnSpPr>
        <p:spPr>
          <a:xfrm>
            <a:off x="6238172" y="3092846"/>
            <a:ext cx="978764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BBD65EBA-6F74-45CC-8C2F-CCA9727A272F}"/>
              </a:ext>
            </a:extLst>
          </p:cNvPr>
          <p:cNvCxnSpPr>
            <a:cxnSpLocks/>
            <a:endCxn id="25" idx="1"/>
          </p:cNvCxnSpPr>
          <p:nvPr/>
        </p:nvCxnSpPr>
        <p:spPr>
          <a:xfrm>
            <a:off x="8645163" y="3350164"/>
            <a:ext cx="880425" cy="119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DE9DEC8B-7644-4309-A241-BCE1316748CE}"/>
              </a:ext>
            </a:extLst>
          </p:cNvPr>
          <p:cNvCxnSpPr/>
          <p:nvPr/>
        </p:nvCxnSpPr>
        <p:spPr>
          <a:xfrm flipH="1">
            <a:off x="8645163" y="3935896"/>
            <a:ext cx="880425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7D5100E3-E02D-407B-B726-CCCAC37BBEAF}"/>
              </a:ext>
            </a:extLst>
          </p:cNvPr>
          <p:cNvCxnSpPr/>
          <p:nvPr/>
        </p:nvCxnSpPr>
        <p:spPr>
          <a:xfrm flipH="1">
            <a:off x="6182139" y="3783496"/>
            <a:ext cx="1076024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0" name="Group 39">
            <a:extLst>
              <a:ext uri="{FF2B5EF4-FFF2-40B4-BE49-F238E27FC236}">
                <a16:creationId xmlns:a16="http://schemas.microsoft.com/office/drawing/2014/main" id="{42953C14-EEF1-4951-B06A-73A1907F572B}"/>
              </a:ext>
            </a:extLst>
          </p:cNvPr>
          <p:cNvGrpSpPr/>
          <p:nvPr/>
        </p:nvGrpSpPr>
        <p:grpSpPr>
          <a:xfrm>
            <a:off x="6580354" y="5227983"/>
            <a:ext cx="2793477" cy="1263740"/>
            <a:chOff x="6521974" y="5467260"/>
            <a:chExt cx="2793477" cy="1263740"/>
          </a:xfrm>
        </p:grpSpPr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CDDA99C9-9E73-490F-95E4-3DFB0CA12A95}"/>
                </a:ext>
              </a:extLst>
            </p:cNvPr>
            <p:cNvSpPr/>
            <p:nvPr/>
          </p:nvSpPr>
          <p:spPr>
            <a:xfrm>
              <a:off x="6720151" y="5816600"/>
              <a:ext cx="2595300" cy="914400"/>
            </a:xfrm>
            <a:prstGeom prst="rect">
              <a:avLst/>
            </a:prstGeom>
            <a:ln>
              <a:solidFill>
                <a:srgbClr val="00B0F0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SharePoint</a:t>
              </a:r>
              <a:endParaRPr lang="en-AU" dirty="0"/>
            </a:p>
          </p:txBody>
        </p:sp>
        <p:pic>
          <p:nvPicPr>
            <p:cNvPr id="38" name="Picture 37">
              <a:extLst>
                <a:ext uri="{FF2B5EF4-FFF2-40B4-BE49-F238E27FC236}">
                  <a16:creationId xmlns:a16="http://schemas.microsoft.com/office/drawing/2014/main" id="{A7DB192B-1777-4062-8CEA-FA02CFE075C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6521974" y="5467260"/>
              <a:ext cx="830048" cy="815225"/>
            </a:xfrm>
            <a:prstGeom prst="rect">
              <a:avLst/>
            </a:prstGeom>
          </p:spPr>
        </p:pic>
      </p:grpSp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id="{941FC88A-7C0B-441E-9B66-4B71683AB772}"/>
              </a:ext>
            </a:extLst>
          </p:cNvPr>
          <p:cNvCxnSpPr/>
          <p:nvPr/>
        </p:nvCxnSpPr>
        <p:spPr>
          <a:xfrm>
            <a:off x="7689850" y="4132837"/>
            <a:ext cx="0" cy="144448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>
            <a:extLst>
              <a:ext uri="{FF2B5EF4-FFF2-40B4-BE49-F238E27FC236}">
                <a16:creationId xmlns:a16="http://schemas.microsoft.com/office/drawing/2014/main" id="{8688F9C2-3518-4E2F-A6C1-29E9B2C35197}"/>
              </a:ext>
            </a:extLst>
          </p:cNvPr>
          <p:cNvCxnSpPr/>
          <p:nvPr/>
        </p:nvCxnSpPr>
        <p:spPr>
          <a:xfrm flipV="1">
            <a:off x="8448829" y="4132837"/>
            <a:ext cx="0" cy="144448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2" name="Group 51">
            <a:extLst>
              <a:ext uri="{FF2B5EF4-FFF2-40B4-BE49-F238E27FC236}">
                <a16:creationId xmlns:a16="http://schemas.microsoft.com/office/drawing/2014/main" id="{9D034DC4-E499-4805-8D52-0A2F1FEF0BA1}"/>
              </a:ext>
            </a:extLst>
          </p:cNvPr>
          <p:cNvGrpSpPr/>
          <p:nvPr/>
        </p:nvGrpSpPr>
        <p:grpSpPr>
          <a:xfrm>
            <a:off x="6954428" y="313723"/>
            <a:ext cx="2419782" cy="1419456"/>
            <a:chOff x="6826250" y="485030"/>
            <a:chExt cx="2419782" cy="1419456"/>
          </a:xfrm>
        </p:grpSpPr>
        <p:sp>
          <p:nvSpPr>
            <p:cNvPr id="51" name="Rectangle 50">
              <a:extLst>
                <a:ext uri="{FF2B5EF4-FFF2-40B4-BE49-F238E27FC236}">
                  <a16:creationId xmlns:a16="http://schemas.microsoft.com/office/drawing/2014/main" id="{EBBB0C37-9F10-4606-A723-CA6AE76FF783}"/>
                </a:ext>
              </a:extLst>
            </p:cNvPr>
            <p:cNvSpPr/>
            <p:nvPr/>
          </p:nvSpPr>
          <p:spPr>
            <a:xfrm>
              <a:off x="6826250" y="781050"/>
              <a:ext cx="2140226" cy="1123436"/>
            </a:xfrm>
            <a:prstGeom prst="rect">
              <a:avLst/>
            </a:prstGeom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LUIS</a:t>
              </a:r>
              <a:endParaRPr lang="en-AU" dirty="0"/>
            </a:p>
          </p:txBody>
        </p:sp>
        <p:pic>
          <p:nvPicPr>
            <p:cNvPr id="50" name="Picture 49">
              <a:extLst>
                <a:ext uri="{FF2B5EF4-FFF2-40B4-BE49-F238E27FC236}">
                  <a16:creationId xmlns:a16="http://schemas.microsoft.com/office/drawing/2014/main" id="{E0540BC6-F483-418A-8E2A-D429B310997D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 flipV="1">
              <a:off x="8605674" y="485030"/>
              <a:ext cx="640358" cy="640358"/>
            </a:xfrm>
            <a:prstGeom prst="rect">
              <a:avLst/>
            </a:prstGeom>
          </p:spPr>
        </p:pic>
      </p:grpSp>
      <p:cxnSp>
        <p:nvCxnSpPr>
          <p:cNvPr id="54" name="Straight Arrow Connector 53">
            <a:extLst>
              <a:ext uri="{FF2B5EF4-FFF2-40B4-BE49-F238E27FC236}">
                <a16:creationId xmlns:a16="http://schemas.microsoft.com/office/drawing/2014/main" id="{70D29D57-029A-4D22-900E-14E5321B651E}"/>
              </a:ext>
            </a:extLst>
          </p:cNvPr>
          <p:cNvCxnSpPr>
            <a:cxnSpLocks/>
          </p:cNvCxnSpPr>
          <p:nvPr/>
        </p:nvCxnSpPr>
        <p:spPr>
          <a:xfrm flipV="1">
            <a:off x="7639050" y="1733179"/>
            <a:ext cx="0" cy="95517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Arrow Connector 56">
            <a:extLst>
              <a:ext uri="{FF2B5EF4-FFF2-40B4-BE49-F238E27FC236}">
                <a16:creationId xmlns:a16="http://schemas.microsoft.com/office/drawing/2014/main" id="{4818B442-0666-4BA0-85D0-AC4668B468D0}"/>
              </a:ext>
            </a:extLst>
          </p:cNvPr>
          <p:cNvCxnSpPr/>
          <p:nvPr/>
        </p:nvCxnSpPr>
        <p:spPr>
          <a:xfrm>
            <a:off x="8147050" y="1733179"/>
            <a:ext cx="0" cy="95517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4997324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0216D9FD-860F-4F5C-8D9B-CE7002071D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8148B22-CD0D-402B-AC70-D00CA7E333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2651" y="977028"/>
            <a:ext cx="3333410" cy="5237503"/>
          </a:xfrm>
        </p:spPr>
        <p:txBody>
          <a:bodyPr anchor="ctr">
            <a:normAutofit/>
          </a:bodyPr>
          <a:lstStyle/>
          <a:p>
            <a:r>
              <a:rPr lang="en-AU" dirty="0"/>
              <a:t>Demo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D074069-7026-466C-B495-20FB9578CF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3993" y="0"/>
            <a:ext cx="7538007" cy="6858000"/>
          </a:xfrm>
          <a:prstGeom prst="rect">
            <a:avLst/>
          </a:prstGeom>
          <a:solidFill>
            <a:schemeClr val="tx2"/>
          </a:solidFill>
          <a:ln w="63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002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1685D80-4D5A-471F-9215-651424F475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3787" y="0"/>
            <a:ext cx="164592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4D9F5F-9DB7-41DB-AE54-50D015A864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91954" y="847725"/>
            <a:ext cx="5761871" cy="5366807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en-US" sz="2400" dirty="0">
                <a:solidFill>
                  <a:schemeClr val="bg1"/>
                </a:solidFill>
              </a:rPr>
              <a:t>T</a:t>
            </a:r>
            <a:r>
              <a:rPr lang="en-AU" sz="2400" dirty="0" err="1">
                <a:solidFill>
                  <a:schemeClr val="bg1"/>
                </a:solidFill>
              </a:rPr>
              <a:t>eams</a:t>
            </a:r>
            <a:r>
              <a:rPr lang="en-AU" sz="2400" dirty="0">
                <a:solidFill>
                  <a:schemeClr val="bg1"/>
                </a:solidFill>
              </a:rPr>
              <a:t>, Bot and AI (Language)</a:t>
            </a:r>
          </a:p>
        </p:txBody>
      </p:sp>
    </p:spTree>
    <p:extLst>
      <p:ext uri="{BB962C8B-B14F-4D97-AF65-F5344CB8AC3E}">
        <p14:creationId xmlns:p14="http://schemas.microsoft.com/office/powerpoint/2010/main" val="188421984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3" name="Rectangle 22">
            <a:extLst>
              <a:ext uri="{FF2B5EF4-FFF2-40B4-BE49-F238E27FC236}">
                <a16:creationId xmlns:a16="http://schemas.microsoft.com/office/drawing/2014/main" id="{F63C748C-967B-4A7B-A90F-3EDD0F485A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3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C0143637-4934-44E4-B909-BAF1E7B279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2"/>
            <a:ext cx="4062127" cy="685800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2EA6DF1-476A-4F5A-87B7-9FDBDA86C5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801" y="1240076"/>
            <a:ext cx="3272696" cy="4584527"/>
          </a:xfrm>
        </p:spPr>
        <p:txBody>
          <a:bodyPr>
            <a:normAutofit/>
          </a:bodyPr>
          <a:lstStyle/>
          <a:p>
            <a:r>
              <a:rPr lang="en-AU" sz="2800" dirty="0">
                <a:solidFill>
                  <a:srgbClr val="FFFFFF"/>
                </a:solidFill>
              </a:rPr>
              <a:t>development Tips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3FB11695-1F1E-46D5-96EE-B7F9162B88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64319" y="377867"/>
            <a:ext cx="7114931" cy="6289633"/>
          </a:xfrm>
        </p:spPr>
        <p:txBody>
          <a:bodyPr anchor="t">
            <a:normAutofit fontScale="92500" lnSpcReduction="20000"/>
          </a:bodyPr>
          <a:lstStyle/>
          <a:p>
            <a:pPr>
              <a:lnSpc>
                <a:spcPct val="110000"/>
              </a:lnSpc>
            </a:pPr>
            <a:r>
              <a:rPr lang="en-US" sz="2400" dirty="0"/>
              <a:t>SDK v3 vs SDK v4</a:t>
            </a:r>
          </a:p>
          <a:p>
            <a:pPr lvl="1">
              <a:lnSpc>
                <a:spcPct val="110000"/>
              </a:lnSpc>
            </a:pPr>
            <a:r>
              <a:rPr lang="en-US" sz="2200" dirty="0"/>
              <a:t>Support for more languages </a:t>
            </a:r>
            <a:r>
              <a:rPr lang="en-US" sz="2200" dirty="0" err="1"/>
              <a:t>Javascript</a:t>
            </a:r>
            <a:r>
              <a:rPr lang="en-US" sz="2200" dirty="0"/>
              <a:t>, Python etc..</a:t>
            </a:r>
          </a:p>
          <a:p>
            <a:pPr lvl="1">
              <a:lnSpc>
                <a:spcPct val="110000"/>
              </a:lnSpc>
            </a:pPr>
            <a:r>
              <a:rPr lang="en-US" sz="2200" dirty="0"/>
              <a:t>AI Categories – Vision, Speech, Language, Search, Knowledge</a:t>
            </a:r>
          </a:p>
          <a:p>
            <a:pPr lvl="1">
              <a:lnSpc>
                <a:spcPct val="110000"/>
              </a:lnSpc>
            </a:pPr>
            <a:r>
              <a:rPr lang="en-US" sz="2200" dirty="0" err="1"/>
              <a:t>.Net</a:t>
            </a:r>
            <a:r>
              <a:rPr lang="en-US" sz="2200" dirty="0"/>
              <a:t> Core Support for C#</a:t>
            </a:r>
          </a:p>
          <a:p>
            <a:pPr lvl="1">
              <a:lnSpc>
                <a:spcPct val="110000"/>
              </a:lnSpc>
            </a:pPr>
            <a:r>
              <a:rPr lang="en-US" sz="2200" dirty="0"/>
              <a:t>Conversation and Dialog flow</a:t>
            </a:r>
          </a:p>
          <a:p>
            <a:pPr lvl="1">
              <a:lnSpc>
                <a:spcPct val="110000"/>
              </a:lnSpc>
            </a:pPr>
            <a:r>
              <a:rPr lang="en-US" sz="2200" dirty="0"/>
              <a:t>Open Source SDKs and Bot builder tools</a:t>
            </a:r>
          </a:p>
          <a:p>
            <a:pPr lvl="1">
              <a:lnSpc>
                <a:spcPct val="110000"/>
              </a:lnSpc>
            </a:pPr>
            <a:r>
              <a:rPr lang="en-US" sz="2200" dirty="0"/>
              <a:t>Improved methods and APIs</a:t>
            </a:r>
            <a:endParaRPr lang="en-AU" sz="2200" dirty="0"/>
          </a:p>
          <a:p>
            <a:pPr>
              <a:lnSpc>
                <a:spcPct val="110000"/>
              </a:lnSpc>
            </a:pPr>
            <a:r>
              <a:rPr lang="en-US" sz="2400" dirty="0"/>
              <a:t>Hybrid Options</a:t>
            </a:r>
            <a:endParaRPr lang="en-US" sz="2200" dirty="0"/>
          </a:p>
          <a:p>
            <a:pPr>
              <a:lnSpc>
                <a:spcPct val="110000"/>
              </a:lnSpc>
            </a:pPr>
            <a:r>
              <a:rPr lang="en-US" sz="2200" dirty="0"/>
              <a:t>SaaS and API Limitations</a:t>
            </a:r>
          </a:p>
          <a:p>
            <a:pPr lvl="1">
              <a:lnSpc>
                <a:spcPct val="110000"/>
              </a:lnSpc>
            </a:pPr>
            <a:r>
              <a:rPr lang="en-US" sz="2200" dirty="0"/>
              <a:t>Authentication</a:t>
            </a:r>
          </a:p>
          <a:p>
            <a:pPr lvl="1">
              <a:lnSpc>
                <a:spcPct val="110000"/>
              </a:lnSpc>
            </a:pPr>
            <a:r>
              <a:rPr lang="en-US" sz="2200" dirty="0"/>
              <a:t>Dialog Flow and Translation</a:t>
            </a:r>
          </a:p>
          <a:p>
            <a:pPr>
              <a:lnSpc>
                <a:spcPct val="110000"/>
              </a:lnSpc>
            </a:pPr>
            <a:r>
              <a:rPr lang="en-US" sz="2400" dirty="0"/>
              <a:t>Architecture</a:t>
            </a:r>
          </a:p>
          <a:p>
            <a:pPr lvl="1">
              <a:lnSpc>
                <a:spcPct val="110000"/>
              </a:lnSpc>
            </a:pPr>
            <a:r>
              <a:rPr lang="en-US" sz="2200" dirty="0"/>
              <a:t>Cross Platform flexibility. Use the best strength of languages.</a:t>
            </a:r>
          </a:p>
          <a:p>
            <a:pPr lvl="1">
              <a:lnSpc>
                <a:spcPct val="110000"/>
              </a:lnSpc>
            </a:pPr>
            <a:r>
              <a:rPr lang="en-US" sz="2200" dirty="0"/>
              <a:t>Multi-channel support</a:t>
            </a:r>
          </a:p>
          <a:p>
            <a:pPr>
              <a:lnSpc>
                <a:spcPct val="110000"/>
              </a:lnSpc>
            </a:pPr>
            <a:r>
              <a:rPr lang="en-US" sz="2400" dirty="0"/>
              <a:t>Hosting</a:t>
            </a:r>
          </a:p>
          <a:p>
            <a:pPr lvl="1">
              <a:lnSpc>
                <a:spcPct val="110000"/>
              </a:lnSpc>
            </a:pPr>
            <a:r>
              <a:rPr lang="en-US" sz="2000" dirty="0"/>
              <a:t>Bot Channel Registration and connect to Office 365 services</a:t>
            </a:r>
          </a:p>
          <a:p>
            <a:pPr lvl="1">
              <a:lnSpc>
                <a:spcPct val="110000"/>
              </a:lnSpc>
            </a:pPr>
            <a:r>
              <a:rPr lang="en-US" sz="2000" dirty="0"/>
              <a:t>Additional Hosting locations</a:t>
            </a:r>
          </a:p>
          <a:p>
            <a:pPr lvl="1">
              <a:lnSpc>
                <a:spcPct val="110000"/>
              </a:lnSpc>
            </a:pPr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369468445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6" name="Rectangle 37">
            <a:extLst>
              <a:ext uri="{FF2B5EF4-FFF2-40B4-BE49-F238E27FC236}">
                <a16:creationId xmlns:a16="http://schemas.microsoft.com/office/drawing/2014/main" id="{0216D9FD-860F-4F5C-8D9B-CE7002071D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49FAEE2-D14E-41E3-8F95-F396FE65E1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2651" y="977028"/>
            <a:ext cx="3333410" cy="5237503"/>
          </a:xfrm>
        </p:spPr>
        <p:txBody>
          <a:bodyPr anchor="ctr">
            <a:normAutofit/>
          </a:bodyPr>
          <a:lstStyle/>
          <a:p>
            <a:r>
              <a:rPr lang="en-AU" dirty="0"/>
              <a:t>Final Thoughts</a:t>
            </a:r>
          </a:p>
        </p:txBody>
      </p:sp>
      <p:sp>
        <p:nvSpPr>
          <p:cNvPr id="47" name="Rectangle 39">
            <a:extLst>
              <a:ext uri="{FF2B5EF4-FFF2-40B4-BE49-F238E27FC236}">
                <a16:creationId xmlns:a16="http://schemas.microsoft.com/office/drawing/2014/main" id="{8D074069-7026-466C-B495-20FB9578CF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3993" y="0"/>
            <a:ext cx="7538007" cy="6858000"/>
          </a:xfrm>
          <a:prstGeom prst="rect">
            <a:avLst/>
          </a:prstGeom>
          <a:solidFill>
            <a:schemeClr val="tx2"/>
          </a:solidFill>
          <a:ln w="63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002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C1685D80-4D5A-471F-9215-651424F475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3787" y="0"/>
            <a:ext cx="164592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FF905A73-035E-42A1-9526-F304EE3696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08601" y="1462804"/>
            <a:ext cx="5428789" cy="5237503"/>
          </a:xfrm>
        </p:spPr>
        <p:txBody>
          <a:bodyPr anchor="ctr">
            <a:noAutofit/>
          </a:bodyPr>
          <a:lstStyle/>
          <a:p>
            <a:pPr marL="0" indent="0">
              <a:lnSpc>
                <a:spcPct val="110000"/>
              </a:lnSpc>
              <a:buNone/>
            </a:pPr>
            <a:r>
              <a:rPr lang="en-AU" sz="1800" b="1" dirty="0">
                <a:solidFill>
                  <a:srgbClr val="92D050"/>
                </a:solidFill>
              </a:rPr>
              <a:t>Winning Points :</a:t>
            </a:r>
          </a:p>
          <a:p>
            <a:pPr>
              <a:lnSpc>
                <a:spcPct val="110000"/>
              </a:lnSpc>
            </a:pPr>
            <a:r>
              <a:rPr lang="en-AU" sz="1800" dirty="0">
                <a:solidFill>
                  <a:schemeClr val="bg1"/>
                </a:solidFill>
              </a:rPr>
              <a:t>Great for developing fast and easy solutions using Intelligence services</a:t>
            </a:r>
          </a:p>
          <a:p>
            <a:pPr>
              <a:lnSpc>
                <a:spcPct val="110000"/>
              </a:lnSpc>
            </a:pPr>
            <a:r>
              <a:rPr lang="en-US" sz="1800" dirty="0">
                <a:solidFill>
                  <a:schemeClr val="bg1"/>
                </a:solidFill>
              </a:rPr>
              <a:t>E</a:t>
            </a:r>
            <a:r>
              <a:rPr lang="en-AU" sz="1800" dirty="0" err="1">
                <a:solidFill>
                  <a:schemeClr val="bg1"/>
                </a:solidFill>
              </a:rPr>
              <a:t>xtensibility</a:t>
            </a:r>
            <a:r>
              <a:rPr lang="en-AU" sz="1800" dirty="0">
                <a:solidFill>
                  <a:schemeClr val="bg1"/>
                </a:solidFill>
              </a:rPr>
              <a:t> options for SaaS Solutions such as Teams, SharePoint</a:t>
            </a:r>
          </a:p>
          <a:p>
            <a:pPr>
              <a:lnSpc>
                <a:spcPct val="110000"/>
              </a:lnSpc>
            </a:pPr>
            <a:r>
              <a:rPr lang="en-AU" sz="1800" dirty="0">
                <a:solidFill>
                  <a:schemeClr val="bg1"/>
                </a:solidFill>
              </a:rPr>
              <a:t>Simple and Cost effective hosting options</a:t>
            </a:r>
          </a:p>
          <a:p>
            <a:pPr>
              <a:lnSpc>
                <a:spcPct val="110000"/>
              </a:lnSpc>
            </a:pPr>
            <a:r>
              <a:rPr lang="en-US" sz="1800" dirty="0">
                <a:solidFill>
                  <a:schemeClr val="bg1"/>
                </a:solidFill>
              </a:rPr>
              <a:t>V</a:t>
            </a:r>
            <a:r>
              <a:rPr lang="en-AU" sz="1800" dirty="0" err="1">
                <a:solidFill>
                  <a:schemeClr val="bg1"/>
                </a:solidFill>
              </a:rPr>
              <a:t>aried</a:t>
            </a:r>
            <a:r>
              <a:rPr lang="en-AU" sz="1800" dirty="0">
                <a:solidFill>
                  <a:schemeClr val="bg1"/>
                </a:solidFill>
              </a:rPr>
              <a:t> Services inclusion flexibility</a:t>
            </a:r>
          </a:p>
          <a:p>
            <a:pPr>
              <a:lnSpc>
                <a:spcPct val="110000"/>
              </a:lnSpc>
            </a:pPr>
            <a:r>
              <a:rPr lang="en-US" sz="1800" dirty="0">
                <a:solidFill>
                  <a:schemeClr val="bg1"/>
                </a:solidFill>
              </a:rPr>
              <a:t>Prebuilt Models and AI Services availability </a:t>
            </a:r>
            <a:endParaRPr lang="en-AU" sz="1800" dirty="0">
              <a:solidFill>
                <a:schemeClr val="bg1"/>
              </a:solidFill>
            </a:endParaRPr>
          </a:p>
          <a:p>
            <a:pPr marL="0" indent="0">
              <a:lnSpc>
                <a:spcPct val="110000"/>
              </a:lnSpc>
              <a:buNone/>
            </a:pPr>
            <a:r>
              <a:rPr lang="en-AU" sz="1800" b="1" dirty="0">
                <a:solidFill>
                  <a:srgbClr val="FFC000"/>
                </a:solidFill>
              </a:rPr>
              <a:t>Things to keep in mind :</a:t>
            </a:r>
          </a:p>
          <a:p>
            <a:pPr>
              <a:lnSpc>
                <a:spcPct val="110000"/>
              </a:lnSpc>
            </a:pPr>
            <a:r>
              <a:rPr lang="en-US" sz="1800" dirty="0">
                <a:solidFill>
                  <a:schemeClr val="bg1"/>
                </a:solidFill>
              </a:rPr>
              <a:t>Overengineering solution</a:t>
            </a:r>
          </a:p>
          <a:p>
            <a:pPr>
              <a:lnSpc>
                <a:spcPct val="110000"/>
              </a:lnSpc>
            </a:pPr>
            <a:r>
              <a:rPr lang="en-US" sz="1800" dirty="0">
                <a:solidFill>
                  <a:schemeClr val="bg1"/>
                </a:solidFill>
              </a:rPr>
              <a:t>Training Models is the key</a:t>
            </a:r>
          </a:p>
          <a:p>
            <a:pPr>
              <a:lnSpc>
                <a:spcPct val="110000"/>
              </a:lnSpc>
            </a:pPr>
            <a:r>
              <a:rPr lang="en-US" sz="1800" dirty="0">
                <a:solidFill>
                  <a:schemeClr val="bg1"/>
                </a:solidFill>
              </a:rPr>
              <a:t>Distributed architecture adds complexity</a:t>
            </a:r>
          </a:p>
          <a:p>
            <a:pPr>
              <a:lnSpc>
                <a:spcPct val="110000"/>
              </a:lnSpc>
            </a:pPr>
            <a:r>
              <a:rPr lang="en-US" sz="1800" dirty="0">
                <a:solidFill>
                  <a:schemeClr val="bg1"/>
                </a:solidFill>
              </a:rPr>
              <a:t>Multiple entries of errors</a:t>
            </a:r>
          </a:p>
          <a:p>
            <a:pPr>
              <a:lnSpc>
                <a:spcPct val="110000"/>
              </a:lnSpc>
            </a:pPr>
            <a:r>
              <a:rPr lang="en-US" sz="1800" dirty="0">
                <a:solidFill>
                  <a:schemeClr val="bg1"/>
                </a:solidFill>
              </a:rPr>
              <a:t>Security and Data Integrity</a:t>
            </a:r>
          </a:p>
          <a:p>
            <a:pPr>
              <a:lnSpc>
                <a:spcPct val="110000"/>
              </a:lnSpc>
            </a:pPr>
            <a:endParaRPr lang="en-AU" sz="1800" dirty="0">
              <a:solidFill>
                <a:schemeClr val="bg1"/>
              </a:solidFill>
            </a:endParaRPr>
          </a:p>
          <a:p>
            <a:pPr>
              <a:lnSpc>
                <a:spcPct val="110000"/>
              </a:lnSpc>
            </a:pPr>
            <a:endParaRPr lang="en-AU" sz="1800" dirty="0">
              <a:solidFill>
                <a:schemeClr val="bg1"/>
              </a:solidFill>
            </a:endParaRPr>
          </a:p>
          <a:p>
            <a:pPr>
              <a:lnSpc>
                <a:spcPct val="110000"/>
              </a:lnSpc>
            </a:pPr>
            <a:endParaRPr lang="en-AU" sz="1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175163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A90DF9-D840-4674-AE91-3B18134B9B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Blog links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B2C7A2-421B-4CDE-94A3-506306A5D7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51579" y="2015732"/>
            <a:ext cx="9603275" cy="3834652"/>
          </a:xfrm>
        </p:spPr>
        <p:txBody>
          <a:bodyPr>
            <a:normAutofit/>
          </a:bodyPr>
          <a:lstStyle/>
          <a:p>
            <a:r>
              <a:rPr lang="en-AU" dirty="0"/>
              <a:t>Create a Microsoft App - </a:t>
            </a:r>
            <a:r>
              <a:rPr lang="en-AU" dirty="0">
                <a:hlinkClick r:id="rId2"/>
              </a:rPr>
              <a:t>https://asishpadhy.com/2018/05/04/set-up-a-microsoft-graph-app-for-office-365-and-sharepoint-online-management-to-use-in-azure-functions-flow-net-solutions-and-much-more/</a:t>
            </a:r>
            <a:endParaRPr lang="en-AU" dirty="0"/>
          </a:p>
          <a:p>
            <a:r>
              <a:rPr lang="en-AU" dirty="0"/>
              <a:t>Connect to Office 365 Services using Azure AD - </a:t>
            </a:r>
            <a:r>
              <a:rPr lang="en-AU" dirty="0">
                <a:hlinkClick r:id="rId3"/>
              </a:rPr>
              <a:t>https://asishpadhy.com/2019/01/14/use-azure-ad-apps-to-connect-with-office-365-and-cloud-services-securely/</a:t>
            </a:r>
            <a:r>
              <a:rPr lang="en-AU" dirty="0"/>
              <a:t> </a:t>
            </a:r>
          </a:p>
          <a:p>
            <a:r>
              <a:rPr lang="en-AU" dirty="0"/>
              <a:t>Get Office 365 Audit logs using Azure Functions Automation - </a:t>
            </a:r>
            <a:r>
              <a:rPr lang="en-AU" dirty="0">
                <a:hlinkClick r:id="rId4"/>
              </a:rPr>
              <a:t>https://asishpadhy.com/2019/02/01/building-an-automated-solution-to-pull-office-365-audit-logs/</a:t>
            </a:r>
            <a:r>
              <a:rPr lang="en-AU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54072468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D46B74-DDE9-4703-8483-7AE6EA899D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Helpful Links</a:t>
            </a:r>
            <a:endParaRPr lang="en-AU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4ABA36-957E-4124-8822-0B15824DF0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Bot Framework and Bot Service - </a:t>
            </a:r>
            <a:r>
              <a:rPr lang="en-US" dirty="0">
                <a:hlinkClick r:id="rId2"/>
              </a:rPr>
              <a:t>https://docs.microsoft.com/en-us/azure/bot-service/?view=azure-bot-service-4.0</a:t>
            </a:r>
            <a:r>
              <a:rPr lang="en-US" dirty="0"/>
              <a:t> </a:t>
            </a:r>
          </a:p>
          <a:p>
            <a:r>
              <a:rPr lang="en-US" dirty="0"/>
              <a:t>Bot builder Repo - </a:t>
            </a:r>
            <a:r>
              <a:rPr lang="en-US" dirty="0">
                <a:hlinkClick r:id="rId3"/>
              </a:rPr>
              <a:t>https://github.com/Microsoft/botbuilder-tools</a:t>
            </a:r>
            <a:endParaRPr lang="en-US" dirty="0"/>
          </a:p>
          <a:p>
            <a:r>
              <a:rPr lang="en-US" dirty="0"/>
              <a:t>Bot builder NPM Generator - </a:t>
            </a:r>
            <a:r>
              <a:rPr lang="en-US" dirty="0">
                <a:hlinkClick r:id="rId4"/>
              </a:rPr>
              <a:t>https://www.npmjs.com/package/generator-botbuilder</a:t>
            </a:r>
            <a:endParaRPr lang="en-US" dirty="0"/>
          </a:p>
          <a:p>
            <a:r>
              <a:rPr lang="en-AU" dirty="0"/>
              <a:t>Azure </a:t>
            </a:r>
            <a:r>
              <a:rPr lang="en-AU" dirty="0" err="1"/>
              <a:t>Cli</a:t>
            </a:r>
            <a:r>
              <a:rPr lang="en-AU" dirty="0"/>
              <a:t> (Bot) - </a:t>
            </a:r>
            <a:r>
              <a:rPr lang="en-AU" dirty="0">
                <a:hlinkClick r:id="rId5"/>
              </a:rPr>
              <a:t>https://docs.microsoft.com/en-us/cli/azure/bot?view=azure-cli-latest</a:t>
            </a:r>
            <a:endParaRPr lang="en-AU" dirty="0"/>
          </a:p>
          <a:p>
            <a:r>
              <a:rPr lang="en-US" dirty="0" err="1"/>
              <a:t>MSBot</a:t>
            </a:r>
            <a:r>
              <a:rPr lang="en-US" dirty="0"/>
              <a:t> </a:t>
            </a:r>
            <a:r>
              <a:rPr lang="en-US" dirty="0" err="1"/>
              <a:t>Cli</a:t>
            </a:r>
            <a:r>
              <a:rPr lang="en-US" dirty="0"/>
              <a:t> - </a:t>
            </a:r>
            <a:r>
              <a:rPr lang="en-US" dirty="0">
                <a:hlinkClick r:id="rId6"/>
              </a:rPr>
              <a:t>https://www.npmjs.com/package/msbot</a:t>
            </a:r>
            <a:r>
              <a:rPr lang="en-US" dirty="0"/>
              <a:t> </a:t>
            </a:r>
            <a:endParaRPr lang="en-AU" dirty="0"/>
          </a:p>
          <a:p>
            <a:r>
              <a:rPr lang="en-US" dirty="0"/>
              <a:t>Text Analytics - </a:t>
            </a:r>
            <a:r>
              <a:rPr lang="en-US" dirty="0">
                <a:hlinkClick r:id="rId7"/>
              </a:rPr>
              <a:t>https://azure.microsoft.com/en-au/services/cognitive-services/text-analytics/</a:t>
            </a:r>
            <a:r>
              <a:rPr lang="en-US" dirty="0"/>
              <a:t> </a:t>
            </a:r>
          </a:p>
          <a:p>
            <a:r>
              <a:rPr lang="en-US" dirty="0"/>
              <a:t>Teams App Studio - </a:t>
            </a:r>
            <a:r>
              <a:rPr lang="en-US" dirty="0">
                <a:hlinkClick r:id="rId8"/>
              </a:rPr>
              <a:t>https://docs.microsoft.com/en-us/microsoftteams/platform/get-started/get-started-app-studio</a:t>
            </a:r>
            <a:r>
              <a:rPr lang="en-US" dirty="0"/>
              <a:t> </a:t>
            </a:r>
          </a:p>
          <a:p>
            <a:r>
              <a:rPr lang="en-US" dirty="0"/>
              <a:t>Luis AI - </a:t>
            </a:r>
            <a:r>
              <a:rPr lang="en-US" dirty="0">
                <a:hlinkClick r:id="rId9"/>
              </a:rPr>
              <a:t>https://www.luis.ai/</a:t>
            </a:r>
            <a:r>
              <a:rPr lang="en-US" dirty="0"/>
              <a:t> </a:t>
            </a:r>
          </a:p>
          <a:p>
            <a:endParaRPr lang="en-US" dirty="0"/>
          </a:p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84108458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Rectangle 20">
            <a:extLst>
              <a:ext uri="{FF2B5EF4-FFF2-40B4-BE49-F238E27FC236}">
                <a16:creationId xmlns:a16="http://schemas.microsoft.com/office/drawing/2014/main" id="{23522FE7-5A29-4EF6-B1EF-2CA55748A7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43" name="Picture 22">
            <a:extLst>
              <a:ext uri="{FF2B5EF4-FFF2-40B4-BE49-F238E27FC236}">
                <a16:creationId xmlns:a16="http://schemas.microsoft.com/office/drawing/2014/main" id="{C2192E09-EBC7-416C-B887-DFF915D7F4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cxnSp>
        <p:nvCxnSpPr>
          <p:cNvPr id="44" name="Straight Connector 24">
            <a:extLst>
              <a:ext uri="{FF2B5EF4-FFF2-40B4-BE49-F238E27FC236}">
                <a16:creationId xmlns:a16="http://schemas.microsoft.com/office/drawing/2014/main" id="{2924498D-E084-44BE-A196-CFCE355643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26">
            <a:extLst>
              <a:ext uri="{FF2B5EF4-FFF2-40B4-BE49-F238E27FC236}">
                <a16:creationId xmlns:a16="http://schemas.microsoft.com/office/drawing/2014/main" id="{3BBC7667-C352-4842-9AFD-E5C16AD002F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2417780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 useBgFill="1">
        <p:nvSpPr>
          <p:cNvPr id="46" name="Rectangle 28">
            <a:extLst>
              <a:ext uri="{FF2B5EF4-FFF2-40B4-BE49-F238E27FC236}">
                <a16:creationId xmlns:a16="http://schemas.microsoft.com/office/drawing/2014/main" id="{352BB3D1-FC10-43EE-8114-34C0EBA6F8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C2BE4F6A-12EE-44E9-B263-68E86CD212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76636" y="992221"/>
            <a:ext cx="6247308" cy="4873558"/>
          </a:xfrm>
        </p:spPr>
        <p:txBody>
          <a:bodyPr vert="horz" lIns="91440" tIns="45720" rIns="91440" bIns="0" rtlCol="0" anchor="ctr">
            <a:normAutofit/>
          </a:bodyPr>
          <a:lstStyle/>
          <a:p>
            <a:r>
              <a:rPr lang="en-US" sz="4800"/>
              <a:t>Questions</a:t>
            </a:r>
          </a:p>
        </p:txBody>
      </p:sp>
      <p:cxnSp>
        <p:nvCxnSpPr>
          <p:cNvPr id="47" name="Straight Connector 30">
            <a:extLst>
              <a:ext uri="{FF2B5EF4-FFF2-40B4-BE49-F238E27FC236}">
                <a16:creationId xmlns:a16="http://schemas.microsoft.com/office/drawing/2014/main" id="{7766695C-9F91-4225-8954-E3288BC513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4296" y="1600200"/>
            <a:ext cx="0" cy="3657600"/>
          </a:xfrm>
          <a:prstGeom prst="line">
            <a:avLst/>
          </a:prstGeom>
          <a:ln w="317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4837972"/>
      </p:ext>
    </p:extLst>
  </p:cSld>
  <p:clrMapOvr>
    <a:masterClrMapping/>
  </p:clrMapOvr>
</p:sld>
</file>

<file path=ppt/theme/theme1.xml><?xml version="1.0" encoding="utf-8"?>
<a:theme xmlns:a="http://schemas.openxmlformats.org/drawingml/2006/main" name="Gallery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Gallery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43000" r="43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ppt/theme/themeOverride1.xml><?xml version="1.0" encoding="utf-8"?>
<a:themeOverride xmlns:a="http://schemas.openxmlformats.org/drawingml/2006/main">
  <a:clrScheme name="Gallery">
    <a:dk1>
      <a:sysClr val="windowText" lastClr="000000"/>
    </a:dk1>
    <a:lt1>
      <a:sysClr val="window" lastClr="FFFFFF"/>
    </a:lt1>
    <a:dk2>
      <a:srgbClr val="454545"/>
    </a:dk2>
    <a:lt2>
      <a:srgbClr val="DFDBD5"/>
    </a:lt2>
    <a:accent1>
      <a:srgbClr val="B71E42"/>
    </a:accent1>
    <a:accent2>
      <a:srgbClr val="DE478E"/>
    </a:accent2>
    <a:accent3>
      <a:srgbClr val="BC72F0"/>
    </a:accent3>
    <a:accent4>
      <a:srgbClr val="795FAF"/>
    </a:accent4>
    <a:accent5>
      <a:srgbClr val="586EA6"/>
    </a:accent5>
    <a:accent6>
      <a:srgbClr val="6892A0"/>
    </a:accent6>
    <a:hlink>
      <a:srgbClr val="FA2B5C"/>
    </a:hlink>
    <a:folHlink>
      <a:srgbClr val="BC658E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412</TotalTime>
  <Words>658</Words>
  <Application>Microsoft Office PowerPoint</Application>
  <PresentationFormat>Widescreen</PresentationFormat>
  <Paragraphs>136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0" baseType="lpstr">
      <vt:lpstr>Arial</vt:lpstr>
      <vt:lpstr>Calibri</vt:lpstr>
      <vt:lpstr>Gill Sans MT</vt:lpstr>
      <vt:lpstr>Segoe UI</vt:lpstr>
      <vt:lpstr>Segoe UI Semibold</vt:lpstr>
      <vt:lpstr>Gallery</vt:lpstr>
      <vt:lpstr>Bots, AI and Microsoft Teams – the Future Reimagined!!</vt:lpstr>
      <vt:lpstr>About me</vt:lpstr>
      <vt:lpstr>Agenda</vt:lpstr>
      <vt:lpstr>Introduction</vt:lpstr>
      <vt:lpstr>Teams, Bots And AI</vt:lpstr>
      <vt:lpstr>Bots</vt:lpstr>
      <vt:lpstr>Microsoft AI</vt:lpstr>
      <vt:lpstr> Architecture and Design</vt:lpstr>
      <vt:lpstr>Demo</vt:lpstr>
      <vt:lpstr>development Tips</vt:lpstr>
      <vt:lpstr>Final Thoughts</vt:lpstr>
      <vt:lpstr>Blog links</vt:lpstr>
      <vt:lpstr>Helpful Links</vt:lpstr>
      <vt:lpstr>Questions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Bots, AI and Microsoft Teams – the Future Reimagined!!</dc:title>
  <dc:creator>Padhy, Asish</dc:creator>
  <cp:lastModifiedBy>Padhy, Asish</cp:lastModifiedBy>
  <cp:revision>7</cp:revision>
  <dcterms:created xsi:type="dcterms:W3CDTF">2019-02-18T13:16:21Z</dcterms:created>
  <dcterms:modified xsi:type="dcterms:W3CDTF">2019-02-21T01:46:20Z</dcterms:modified>
</cp:coreProperties>
</file>